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10287000" cx="18288000"/>
  <p:notesSz cx="6858000" cy="9144000"/>
  <p:embeddedFontLst>
    <p:embeddedFont>
      <p:font typeface="Inter SemiBold"/>
      <p:regular r:id="rId85"/>
      <p:bold r:id="rId86"/>
    </p:embeddedFont>
    <p:embeddedFont>
      <p:font typeface="Inter"/>
      <p:bold r:id="rId87"/>
    </p:embeddedFont>
    <p:embeddedFont>
      <p:font typeface="Lato"/>
      <p:regular r:id="rId88"/>
      <p:bold r:id="rId89"/>
      <p:italic r:id="rId90"/>
      <p:boldItalic r:id="rId91"/>
    </p:embeddedFont>
    <p:embeddedFont>
      <p:font typeface="Lilita One"/>
      <p:regular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8F7153-1662-4F69-B4E2-E79E2BC865C9}">
  <a:tblStyle styleId="{158F7153-1662-4F69-B4E2-E79E2BC865C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3B25129-417B-49C7-999C-0362AEA24DD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84" Type="http://schemas.openxmlformats.org/officeDocument/2006/relationships/slide" Target="slides/slide78.xml"/><Relationship Id="rId42" Type="http://schemas.openxmlformats.org/officeDocument/2006/relationships/slide" Target="slides/slide36.xml"/><Relationship Id="rId89" Type="http://schemas.openxmlformats.org/officeDocument/2006/relationships/font" Target="fonts/Lato-bold.fntdata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21" Type="http://schemas.openxmlformats.org/officeDocument/2006/relationships/slide" Target="slides/slide15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74" Type="http://schemas.openxmlformats.org/officeDocument/2006/relationships/slide" Target="slides/slide68.xml"/><Relationship Id="rId32" Type="http://schemas.openxmlformats.org/officeDocument/2006/relationships/slide" Target="slides/slide26.xml"/><Relationship Id="rId79" Type="http://schemas.openxmlformats.org/officeDocument/2006/relationships/slide" Target="slides/slide73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11" Type="http://schemas.openxmlformats.org/officeDocument/2006/relationships/slide" Target="slides/slide5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1.xml"/><Relationship Id="rId90" Type="http://schemas.openxmlformats.org/officeDocument/2006/relationships/font" Target="fonts/Lato-italic.fntdata"/><Relationship Id="rId95" Type="http://schemas.openxmlformats.org/officeDocument/2006/relationships/customXml" Target="../customXml/item3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22" Type="http://schemas.openxmlformats.org/officeDocument/2006/relationships/slide" Target="slides/slide16.xml"/><Relationship Id="rId69" Type="http://schemas.openxmlformats.org/officeDocument/2006/relationships/slide" Target="slides/slide63.xml"/><Relationship Id="rId27" Type="http://schemas.openxmlformats.org/officeDocument/2006/relationships/slide" Target="slides/slide21.xml"/><Relationship Id="rId85" Type="http://schemas.openxmlformats.org/officeDocument/2006/relationships/font" Target="fonts/InterSemiBold-regular.fntdata"/><Relationship Id="rId80" Type="http://schemas.openxmlformats.org/officeDocument/2006/relationships/slide" Target="slides/slide74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51" Type="http://schemas.openxmlformats.org/officeDocument/2006/relationships/slide" Target="slides/slide45.xml"/><Relationship Id="rId93" Type="http://schemas.openxmlformats.org/officeDocument/2006/relationships/customXml" Target="../customXml/item1.xml"/><Relationship Id="rId3" Type="http://schemas.openxmlformats.org/officeDocument/2006/relationships/presProps" Target="presProps.xml"/><Relationship Id="rId46" Type="http://schemas.openxmlformats.org/officeDocument/2006/relationships/slide" Target="slides/slide40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67" Type="http://schemas.openxmlformats.org/officeDocument/2006/relationships/slide" Target="slides/slide61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59" Type="http://schemas.openxmlformats.org/officeDocument/2006/relationships/slide" Target="slides/slide53.xml"/><Relationship Id="rId17" Type="http://schemas.openxmlformats.org/officeDocument/2006/relationships/slide" Target="slides/slide11.xml"/><Relationship Id="rId83" Type="http://schemas.openxmlformats.org/officeDocument/2006/relationships/slide" Target="slides/slide77.xml"/><Relationship Id="rId41" Type="http://schemas.openxmlformats.org/officeDocument/2006/relationships/slide" Target="slides/slide35.xml"/><Relationship Id="rId88" Type="http://schemas.openxmlformats.org/officeDocument/2006/relationships/font" Target="fonts/Lato-regular.fntdata"/><Relationship Id="rId75" Type="http://schemas.openxmlformats.org/officeDocument/2006/relationships/slide" Target="slides/slide69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20" Type="http://schemas.openxmlformats.org/officeDocument/2006/relationships/slide" Target="slides/slide14.xml"/><Relationship Id="rId54" Type="http://schemas.openxmlformats.org/officeDocument/2006/relationships/slide" Target="slides/slide48.xml"/><Relationship Id="rId91" Type="http://schemas.openxmlformats.org/officeDocument/2006/relationships/font" Target="fonts/Lato-boldItalic.fntdata"/><Relationship Id="rId1" Type="http://schemas.openxmlformats.org/officeDocument/2006/relationships/theme" Target="theme/theme1.xml"/><Relationship Id="rId6" Type="http://schemas.openxmlformats.org/officeDocument/2006/relationships/notesMaster" Target="notesMasters/notesMaster1.xml"/><Relationship Id="rId49" Type="http://schemas.openxmlformats.org/officeDocument/2006/relationships/slide" Target="slides/slide43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7" Type="http://schemas.openxmlformats.org/officeDocument/2006/relationships/slide" Target="slides/slide51.xml"/><Relationship Id="rId15" Type="http://schemas.openxmlformats.org/officeDocument/2006/relationships/slide" Target="slides/slide9.xml"/><Relationship Id="rId86" Type="http://schemas.openxmlformats.org/officeDocument/2006/relationships/font" Target="fonts/InterSemiBold-bold.fntdata"/><Relationship Id="rId44" Type="http://schemas.openxmlformats.org/officeDocument/2006/relationships/slide" Target="slides/slide38.xml"/><Relationship Id="rId81" Type="http://schemas.openxmlformats.org/officeDocument/2006/relationships/slide" Target="slides/slide75.xml"/><Relationship Id="rId73" Type="http://schemas.openxmlformats.org/officeDocument/2006/relationships/slide" Target="slides/slide67.xml"/><Relationship Id="rId31" Type="http://schemas.openxmlformats.org/officeDocument/2006/relationships/slide" Target="slides/slide25.xml"/><Relationship Id="rId78" Type="http://schemas.openxmlformats.org/officeDocument/2006/relationships/slide" Target="slides/slide72.xml"/><Relationship Id="rId65" Type="http://schemas.openxmlformats.org/officeDocument/2006/relationships/slide" Target="slides/slide59.xml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10" Type="http://schemas.openxmlformats.org/officeDocument/2006/relationships/slide" Target="slides/slide4.xml"/><Relationship Id="rId94" Type="http://schemas.openxmlformats.org/officeDocument/2006/relationships/customXml" Target="../customXml/item2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76" Type="http://schemas.openxmlformats.org/officeDocument/2006/relationships/slide" Target="slides/slide70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LilitaOne-regular.fntdata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87" Type="http://schemas.openxmlformats.org/officeDocument/2006/relationships/font" Target="fonts/Inter-bold.fntdata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24" Type="http://schemas.openxmlformats.org/officeDocument/2006/relationships/slide" Target="slides/slide18.xml"/><Relationship Id="rId82" Type="http://schemas.openxmlformats.org/officeDocument/2006/relationships/slide" Target="slides/slide76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77" Type="http://schemas.openxmlformats.org/officeDocument/2006/relationships/slide" Target="slides/slide71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14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5181fd6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45181fd66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9cb5c2b5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f9cb5c2b57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9cb5c2b57_6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f9cb5c2b57_6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81f9f852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481f9f852a_0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1184a5cae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1184a5ca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9cb5c2b57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f9cb5c2b57_6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9cb5c2b57_6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f9cb5c2b57_6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9cb5c2b57_6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9cb5c2b57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81f9f85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481f9f852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5181fd66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5181fd6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81f9f852a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81f9f852a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80ef3a8c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480ef3a8c9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81f9f852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481f9f852a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81f9f852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481f9f852a_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9cb5c2b57_6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f9cb5c2b57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f9cb5c2b57_6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f9cb5c2b57_6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81f9f852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481f9f852a_0_6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1184a5cae_5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1184a5cae_5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f9cb5c2b57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f9cb5c2b57_3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f9cb5c2b57_3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f9cb5c2b57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81f9f85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481f9f852a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f9cb5c2b57_3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f9cb5c2b57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81f9f852a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81f9f852a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1184a5cae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41184a5cae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480ef3a8c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480ef3a8c9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f9cb5c2b57_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f9cb5c2b57_3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f9cb5c2b57_3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f9cb5c2b57_3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9cb5c2b5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9cb5c2b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f9cb5c2b57_3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f9cb5c2b57_3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f9cb5c2b5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f9cb5c2b57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f9cb5c2b57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1f9cb5c2b57_1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481f9f852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481f9f852a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1184a5cae_5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41184a5cae_5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f9cb5c2b5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f9cb5c2b57_1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f9cb5c2b57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1f9cb5c2b57_1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f9cb5c2b57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f9cb5c2b57_1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f9cb5c2b57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1f9cb5c2b57_1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45181fd66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45181fd6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4113ba0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24113ba0ba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481f9f852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2481f9f852a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480ef3a8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2480ef3a8c9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481f9f852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2481f9f852a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f9cb5c2b5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1f9cb5c2b57_1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f9cb5c2b57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f9cb5c2b57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f9cb5c2b57_1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f9cb5c2b57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268ff0f0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2268ff0f01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f9cb5c2b57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1f9cb5c2b57_2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481f9f852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2481f9f852a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9cb5c2b5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9cb5c2b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41184a5cae_5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41184a5cae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f9cb5c2b5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1f9cb5c2b57_2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f9cb5c2b57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1f9cb5c2b57_2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f9cb5c2b57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f9cb5c2b57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f9cb5c2b57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1f9cb5c2b57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45181fd66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45181fd6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422105e7b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422105e7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481f9f852a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481f9f852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41184a5cae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41184a5ca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422105e7b7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422105e7b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481f9f85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2481f9f852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481f9f85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2481f9f852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f9cb5c2b57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1f9cb5c2b57_2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f9cb5c2b57_2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f9cb5c2b57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f9cb5c2b57_2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f9cb5c2b57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f9cb5c2b57_7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f9cb5c2b5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dfc8160e3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1dfc8160e38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45181fd6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245181fd66b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dfc8160e3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1dfc8160e38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9cb5c2b5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f9cb5c2b57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9cb5c2b57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9cb5c2b5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jpg"/><Relationship Id="rId6" Type="http://schemas.openxmlformats.org/officeDocument/2006/relationships/image" Target="../media/image7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8.jp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34.png"/><Relationship Id="rId8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18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1" Type="http://schemas.openxmlformats.org/officeDocument/2006/relationships/image" Target="../media/image45.png"/><Relationship Id="rId10" Type="http://schemas.openxmlformats.org/officeDocument/2006/relationships/image" Target="../media/image53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6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jpg"/><Relationship Id="rId4" Type="http://schemas.openxmlformats.org/officeDocument/2006/relationships/image" Target="../media/image18.jpg"/><Relationship Id="rId5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67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60.png"/><Relationship Id="rId5" Type="http://schemas.openxmlformats.org/officeDocument/2006/relationships/image" Target="../media/image46.png"/><Relationship Id="rId6" Type="http://schemas.openxmlformats.org/officeDocument/2006/relationships/image" Target="../media/image68.png"/><Relationship Id="rId7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7999"/>
          </a:blip>
          <a:srcRect b="0" l="0" r="0" t="0"/>
          <a:stretch/>
        </p:blipFill>
        <p:spPr>
          <a:xfrm rot="5400000">
            <a:off x="7661765" y="-548487"/>
            <a:ext cx="15176341" cy="12515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8" name="Google Shape;88;p13"/>
          <p:cNvGraphicFramePr/>
          <p:nvPr/>
        </p:nvGraphicFramePr>
        <p:xfrm>
          <a:off x="1547682" y="6730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{158F7153-1662-4F69-B4E2-E79E2BC865C9}</a:tableStyleId>
              </a:tblPr>
              <a:tblGrid>
                <a:gridCol w="2237075"/>
                <a:gridCol w="7070050"/>
              </a:tblGrid>
              <a:tr h="842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4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BY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2023-081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C6AD5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PRESENTED ON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04/09/2023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9" name="Google Shape;89;p13"/>
          <p:cNvGrpSpPr/>
          <p:nvPr/>
        </p:nvGrpSpPr>
        <p:grpSpPr>
          <a:xfrm>
            <a:off x="1657020" y="1232466"/>
            <a:ext cx="4112440" cy="491544"/>
            <a:chOff x="0" y="0"/>
            <a:chExt cx="5483253" cy="655392"/>
          </a:xfrm>
        </p:grpSpPr>
        <p:sp>
          <p:nvSpPr>
            <p:cNvPr id="90" name="Google Shape;90;p13"/>
            <p:cNvSpPr txBox="1"/>
            <p:nvPr/>
          </p:nvSpPr>
          <p:spPr>
            <a:xfrm>
              <a:off x="1156953" y="66519"/>
              <a:ext cx="4326300" cy="4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2023-081</a:t>
              </a:r>
              <a:endParaRPr/>
            </a:p>
          </p:txBody>
        </p:sp>
        <p:pic>
          <p:nvPicPr>
            <p:cNvPr id="91" name="Google Shape;9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794702" cy="655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3"/>
          <p:cNvSpPr txBox="1"/>
          <p:nvPr/>
        </p:nvSpPr>
        <p:spPr>
          <a:xfrm>
            <a:off x="1390157" y="2328037"/>
            <a:ext cx="152649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Using Machine Learning Enabled Mobile Application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214" name="Google Shape;214;p22"/>
          <p:cNvSpPr txBox="1"/>
          <p:nvPr/>
        </p:nvSpPr>
        <p:spPr>
          <a:xfrm>
            <a:off x="5832525" y="950475"/>
            <a:ext cx="755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Hospital and site Visits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5" y="4418625"/>
            <a:ext cx="4107574" cy="327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9475" y="4254525"/>
            <a:ext cx="4586486" cy="36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25025" y="4152272"/>
            <a:ext cx="2702849" cy="36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1784" y="4494996"/>
            <a:ext cx="4027412" cy="3122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2651575" y="481850"/>
            <a:ext cx="9715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Jayasinghe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J.M.S.U.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318825" y="4142550"/>
            <a:ext cx="76662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by u</a:t>
            </a: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sing voice recognition and NLP to maintain a digital audio diary by a patient as journalism helps to keep stability of memory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99" y="9436000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2450" y="3048000"/>
            <a:ext cx="4149338" cy="59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2651575" y="1774850"/>
            <a:ext cx="1185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BSc (Hons) in Information Technology (Specialization in Software Engineering)</a:t>
            </a:r>
            <a:endParaRPr sz="2400"/>
          </a:p>
        </p:txBody>
      </p:sp>
      <p:sp>
        <p:nvSpPr>
          <p:cNvPr id="233" name="Google Shape;233;p23"/>
          <p:cNvSpPr txBox="1"/>
          <p:nvPr/>
        </p:nvSpPr>
        <p:spPr>
          <a:xfrm>
            <a:off x="12367075" y="802350"/>
            <a:ext cx="5450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4743425" y="9718450"/>
            <a:ext cx="750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240" name="Google Shape;240;p2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241" name="Google Shape;241;p2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2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243" name="Google Shape;243;p24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244" name="Google Shape;244;p2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51174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1636350" y="3222213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Forgetting daily tasks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611600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Frustrations and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stressful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behavioral patterns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775806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>
            <a:off x="8112875" y="696490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Lack of literacy and poor vocabulary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468549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/>
          <p:nvPr/>
        </p:nvSpPr>
        <p:spPr>
          <a:xfrm>
            <a:off x="7890950" y="3222213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Social isolation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8132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13667725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Depression and anxiety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521624" y="4098001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/>
          <p:nvPr/>
        </p:nvSpPr>
        <p:spPr>
          <a:xfrm>
            <a:off x="13902975" y="3222225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Difficulties in communication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778550" y="4827075"/>
            <a:ext cx="4523619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265" name="Google Shape;265;p25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5"/>
          <p:cNvCxnSpPr/>
          <p:nvPr/>
        </p:nvCxnSpPr>
        <p:spPr>
          <a:xfrm>
            <a:off x="85233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15327700" y="3544125"/>
            <a:ext cx="0" cy="128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/>
          <p:nvPr/>
        </p:nvSpPr>
        <p:spPr>
          <a:xfrm>
            <a:off x="6200150" y="4827075"/>
            <a:ext cx="5036285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71" name="Google Shape;271;p25"/>
          <p:cNvSpPr/>
          <p:nvPr/>
        </p:nvSpPr>
        <p:spPr>
          <a:xfrm>
            <a:off x="12665825" y="4950575"/>
            <a:ext cx="4523619" cy="341727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272" name="Google Shape;272;p25"/>
          <p:cNvSpPr txBox="1"/>
          <p:nvPr/>
        </p:nvSpPr>
        <p:spPr>
          <a:xfrm>
            <a:off x="1210050" y="4950575"/>
            <a:ext cx="356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Personal Journal Keeping and Linguistic Complexity Predict Late-Life Dementia Risk [1]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2665650" y="4950575"/>
            <a:ext cx="452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AN INDEPENDENT EVALUATION OF ‘DEMENTIA DIARIES’ 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600175" y="5119575"/>
            <a:ext cx="4241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Modifying the Diary Interview Method to Research the Lives of People With Dementia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3531650" y="9675625"/>
            <a:ext cx="939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26"/>
          <p:cNvGraphicFramePr/>
          <p:nvPr/>
        </p:nvGraphicFramePr>
        <p:xfrm>
          <a:off x="2594363" y="12250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{D3B25129-417B-49C7-999C-0362AEA24DDB}</a:tableStyleId>
              </a:tblPr>
              <a:tblGrid>
                <a:gridCol w="7568575"/>
                <a:gridCol w="1400950"/>
                <a:gridCol w="1302650"/>
                <a:gridCol w="1281850"/>
                <a:gridCol w="1545250"/>
              </a:tblGrid>
              <a:tr h="112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</a:t>
                      </a:r>
                      <a:r>
                        <a:rPr lang="en-US" sz="62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</a:t>
                      </a:r>
                      <a:r>
                        <a:rPr b="1" lang="en-US" sz="3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B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</a:t>
                      </a:r>
                      <a:endParaRPr b="1" sz="2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</a:tr>
              <a:tr h="155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Including audio recordings 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of patients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Usage of voice recognition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Speech to text conversion and storage of text files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Speech summarization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713" y="2781475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2813" y="26946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925" y="2781475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713" y="42494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3">
            <a:alphaModFix/>
          </a:blip>
          <a:srcRect b="21510" l="0" r="0" t="-21510"/>
          <a:stretch/>
        </p:blipFill>
        <p:spPr>
          <a:xfrm>
            <a:off x="14326013" y="5662488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288" y="707556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8150" y="4277788"/>
            <a:ext cx="740100" cy="79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32900" y="-8225"/>
            <a:ext cx="7401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822300" y="-8225"/>
            <a:ext cx="222000" cy="10336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837" y="2838251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39637" y="5886013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837" y="582278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9637" y="713233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825" y="713233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2837" y="586097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2837" y="713233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600" y="9625350"/>
            <a:ext cx="3295825" cy="6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613" y="4277788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913" y="4277788"/>
            <a:ext cx="923926" cy="90986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4438725" y="9820375"/>
            <a:ext cx="998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16354800" y="3215288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Char char="●"/>
            </a:pPr>
            <a:r>
              <a:rPr lang="en-US"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 - [1]</a:t>
            </a:r>
            <a:endParaRPr sz="2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Char char="●"/>
            </a:pPr>
            <a:r>
              <a:rPr lang="en-US"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 - [2]</a:t>
            </a:r>
            <a:endParaRPr sz="2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Char char="●"/>
            </a:pPr>
            <a:r>
              <a:rPr lang="en-US"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 - [3]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7"/>
          <p:cNvGrpSpPr/>
          <p:nvPr/>
        </p:nvGrpSpPr>
        <p:grpSpPr>
          <a:xfrm>
            <a:off x="96000" y="-180825"/>
            <a:ext cx="7863978" cy="10467894"/>
            <a:chOff x="0" y="-47625"/>
            <a:chExt cx="1957382" cy="2756958"/>
          </a:xfrm>
        </p:grpSpPr>
        <p:sp>
          <p:nvSpPr>
            <p:cNvPr id="307" name="Google Shape;307;p27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08" name="Google Shape;308;p2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2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10" name="Google Shape;310;p2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11" name="Google Shape;311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7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313" name="Google Shape;313;p27"/>
          <p:cNvSpPr txBox="1"/>
          <p:nvPr/>
        </p:nvSpPr>
        <p:spPr>
          <a:xfrm>
            <a:off x="698263" y="4037400"/>
            <a:ext cx="6227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the cognitive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independence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and wellbeing of dementia patients by motivating them to maintain a digital audio diary.</a:t>
            </a:r>
            <a:endParaRPr b="1" sz="27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4" name="Google Shape;314;p27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7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27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27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Speech recognition and voice detection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Converting speech to text using NLP transformers to ease maintaining diaries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12889775" y="69791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Prediction of summarized texts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0" name="Google Shape;320;p27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/>
        </p:nvSpPr>
        <p:spPr>
          <a:xfrm>
            <a:off x="7959975" y="9689000"/>
            <a:ext cx="1000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327" name="Google Shape;327;p28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8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329" name="Google Shape;329;p28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/>
        </p:nvSpPr>
        <p:spPr>
          <a:xfrm>
            <a:off x="3760250" y="9680775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3760250" y="1493025"/>
            <a:ext cx="1103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Overview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3760250" y="9680775"/>
            <a:ext cx="876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50" y="2933300"/>
            <a:ext cx="11180601" cy="527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2465471" y="-30828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3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49" name="Google Shape;349;p3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350" name="Google Shape;350;p3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0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2253100" y="70158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13487275" y="75301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13359250" y="329350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6" name="Google Shape;3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0575" y="5915580"/>
            <a:ext cx="1626804" cy="18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0"/>
          <p:cNvSpPr/>
          <p:nvPr/>
        </p:nvSpPr>
        <p:spPr>
          <a:xfrm>
            <a:off x="2253100" y="341332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React 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147" y="3249048"/>
            <a:ext cx="3069266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 rotWithShape="1">
          <a:blip r:embed="rId6">
            <a:alphaModFix/>
          </a:blip>
          <a:srcRect b="9609" l="-5150" r="5149" t="-9610"/>
          <a:stretch/>
        </p:blipFill>
        <p:spPr>
          <a:xfrm>
            <a:off x="6753134" y="5846000"/>
            <a:ext cx="2707314" cy="20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2963" y="3323513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952555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3450875" y="9634700"/>
            <a:ext cx="764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81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52555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3295825" y="9779100"/>
            <a:ext cx="1033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rot="5400000">
            <a:off x="15025315" y="6168330"/>
            <a:ext cx="6071312" cy="50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-180900"/>
            <a:ext cx="12659050" cy="1046789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80900"/>
            <a:ext cx="2950325" cy="10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294225" y="3774350"/>
            <a:ext cx="864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9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648975" y="8591000"/>
            <a:ext cx="54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3625" y="2213158"/>
            <a:ext cx="987392" cy="104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43617" y="4150095"/>
            <a:ext cx="1046872" cy="10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38560" y="120502"/>
            <a:ext cx="924530" cy="14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03625" y="6785158"/>
            <a:ext cx="987392" cy="104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43617" y="8722095"/>
            <a:ext cx="1046872" cy="10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38560" y="4692502"/>
            <a:ext cx="924530" cy="142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/>
          <p:nvPr/>
        </p:nvSpPr>
        <p:spPr>
          <a:xfrm>
            <a:off x="2598475" y="855200"/>
            <a:ext cx="1346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Voice to text conversion and Text summarization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1685725" y="3429000"/>
            <a:ext cx="6191700" cy="517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Linear Predictive Coding (LPC)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 processing in feature extraction of voice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React native voice library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10467975" y="3420775"/>
            <a:ext cx="5970000" cy="517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NLP   transformers for text summarization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BART model hugging face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10595825" y="6742800"/>
            <a:ext cx="565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Dataset used - cnn_dailymail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3849475" y="9779100"/>
            <a:ext cx="9160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/>
          <p:nvPr/>
        </p:nvSpPr>
        <p:spPr>
          <a:xfrm>
            <a:off x="192000" y="0"/>
            <a:ext cx="18098991" cy="3117439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387" name="Google Shape;387;p33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/>
          <p:nvPr/>
        </p:nvSpPr>
        <p:spPr>
          <a:xfrm>
            <a:off x="3920175" y="4014725"/>
            <a:ext cx="9621208" cy="4584012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390" name="Google Shape;390;p33"/>
          <p:cNvSpPr txBox="1"/>
          <p:nvPr/>
        </p:nvSpPr>
        <p:spPr>
          <a:xfrm>
            <a:off x="3669300" y="601300"/>
            <a:ext cx="11274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1" name="Google Shape;3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3"/>
          <p:cNvSpPr txBox="1"/>
          <p:nvPr/>
        </p:nvSpPr>
        <p:spPr>
          <a:xfrm>
            <a:off x="3920175" y="9680775"/>
            <a:ext cx="1017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398" name="Google Shape;398;p3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399" name="Google Shape;399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3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01" name="Google Shape;401;p34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Gitlab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Repository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02" name="Google Shape;402;p3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/>
        </p:nvSpPr>
        <p:spPr>
          <a:xfrm>
            <a:off x="3760250" y="9680775"/>
            <a:ext cx="837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474" y="2197854"/>
            <a:ext cx="13964890" cy="667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413" name="Google Shape;413;p35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00" y="2466663"/>
            <a:ext cx="12620900" cy="5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3821800" y="978080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17" name="Google Shape;417;p35"/>
          <p:cNvCxnSpPr/>
          <p:nvPr/>
        </p:nvCxnSpPr>
        <p:spPr>
          <a:xfrm>
            <a:off x="13314875" y="2468800"/>
            <a:ext cx="43800" cy="53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2618900" y="1356825"/>
            <a:ext cx="13428300" cy="1223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Improving the cognitive independence and wellbeing of dementia patients by motivating them to maintain a digital audio diary.</a:t>
            </a:r>
            <a:endParaRPr b="1" sz="29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30" name="Google Shape;430;p36"/>
          <p:cNvCxnSpPr/>
          <p:nvPr/>
        </p:nvCxnSpPr>
        <p:spPr>
          <a:xfrm>
            <a:off x="1274550" y="31618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6"/>
          <p:cNvCxnSpPr>
            <a:stCxn id="425" idx="0"/>
            <a:endCxn id="425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6"/>
          <p:cNvCxnSpPr>
            <a:stCxn id="424" idx="0"/>
            <a:endCxn id="424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6"/>
          <p:cNvSpPr/>
          <p:nvPr/>
        </p:nvSpPr>
        <p:spPr>
          <a:xfrm>
            <a:off x="188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1657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s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1885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32094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3209425" y="64985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32094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625308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62303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930813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Implementation of generated text based mechanisms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929675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Implementation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of voice recognition and speech to text conversion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3" name="Google Shape;443;p36"/>
          <p:cNvSpPr/>
          <p:nvPr/>
        </p:nvSpPr>
        <p:spPr>
          <a:xfrm>
            <a:off x="12363175" y="76676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User Acceptance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12363200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Integration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2372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12363175" y="89469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7" name="Google Shape;447;p36"/>
          <p:cNvSpPr/>
          <p:nvPr/>
        </p:nvSpPr>
        <p:spPr>
          <a:xfrm>
            <a:off x="15448300" y="905797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15448300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154182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0" name="Google Shape;450;p36"/>
          <p:cNvSpPr/>
          <p:nvPr/>
        </p:nvSpPr>
        <p:spPr>
          <a:xfrm>
            <a:off x="1544830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9420425"/>
            <a:ext cx="3295825" cy="76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6"/>
          <p:cNvCxnSpPr>
            <a:endCxn id="426" idx="0"/>
          </p:cNvCxnSpPr>
          <p:nvPr/>
        </p:nvCxnSpPr>
        <p:spPr>
          <a:xfrm>
            <a:off x="7515813" y="31829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6"/>
          <p:cNvCxnSpPr/>
          <p:nvPr/>
        </p:nvCxnSpPr>
        <p:spPr>
          <a:xfrm>
            <a:off x="10402238" y="31618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6"/>
          <p:cNvCxnSpPr/>
          <p:nvPr/>
        </p:nvCxnSpPr>
        <p:spPr>
          <a:xfrm>
            <a:off x="13658438" y="32113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6"/>
          <p:cNvCxnSpPr/>
          <p:nvPr/>
        </p:nvCxnSpPr>
        <p:spPr>
          <a:xfrm>
            <a:off x="16914638" y="31829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6"/>
          <p:cNvCxnSpPr/>
          <p:nvPr/>
        </p:nvCxnSpPr>
        <p:spPr>
          <a:xfrm>
            <a:off x="4498663" y="316185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6"/>
          <p:cNvCxnSpPr/>
          <p:nvPr/>
        </p:nvCxnSpPr>
        <p:spPr>
          <a:xfrm>
            <a:off x="1373188" y="3105600"/>
            <a:ext cx="7500" cy="6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6"/>
          <p:cNvSpPr txBox="1"/>
          <p:nvPr/>
        </p:nvSpPr>
        <p:spPr>
          <a:xfrm>
            <a:off x="3400750" y="9658275"/>
            <a:ext cx="807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Jayasinghe J.M.S.U.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5" name="Google Shape;4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7"/>
          <p:cNvSpPr txBox="1"/>
          <p:nvPr/>
        </p:nvSpPr>
        <p:spPr>
          <a:xfrm>
            <a:off x="1467550" y="2135525"/>
            <a:ext cx="163368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[1]  Personal Journal Keeping and Linguistic Complexity Predict Late-Life Dementia Risk: The Cache County Journal Pilot Study, Jessica J. Weyerman, Cassidy Rose, and Maria C. Norton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[2] Modifying the Diary Interview Method to Research the Lives of People With Dementia, Ruth Bartlett, originally published online 3 October 2012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[3] An independent evaluation of ‘Dementia Diaries’. Woodall, J and Surr, C and Kinsella, K and Bunyan, A (2016)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3760250" y="9680775"/>
            <a:ext cx="9726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IT20034740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Jayasinghe J.M.S.U.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|2023-081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/>
        </p:nvSpPr>
        <p:spPr>
          <a:xfrm>
            <a:off x="3128500" y="523425"/>
            <a:ext cx="883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Hiththatiyage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D.K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>
            <a:off x="3585225" y="5077875"/>
            <a:ext cx="7666200" cy="3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800" y="2649388"/>
            <a:ext cx="4522651" cy="67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399" y="9436000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/>
          <p:cNvSpPr txBox="1"/>
          <p:nvPr/>
        </p:nvSpPr>
        <p:spPr>
          <a:xfrm>
            <a:off x="4864625" y="971845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4120575" y="1772263"/>
            <a:ext cx="122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BSc (Hons) in Information Technology (Specialization in Software Engineering)</a:t>
            </a:r>
            <a:endParaRPr/>
          </a:p>
        </p:txBody>
      </p:sp>
      <p:sp>
        <p:nvSpPr>
          <p:cNvPr id="482" name="Google Shape;482;p38"/>
          <p:cNvSpPr txBox="1"/>
          <p:nvPr/>
        </p:nvSpPr>
        <p:spPr>
          <a:xfrm>
            <a:off x="11417925" y="608175"/>
            <a:ext cx="6507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9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488" name="Google Shape;488;p39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489" name="Google Shape;489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39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491" name="Google Shape;491;p39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492" name="Google Shape;492;p39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5549" y="55218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/>
          <p:nvPr/>
        </p:nvSpPr>
        <p:spPr>
          <a:xfrm>
            <a:off x="1636350" y="41889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Caregivers lack the expertise to assist patients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611600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Third prty not being available all thetime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6" name="Google Shape;4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775806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9"/>
          <p:cNvSpPr/>
          <p:nvPr/>
        </p:nvSpPr>
        <p:spPr>
          <a:xfrm>
            <a:off x="8112875" y="696490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Existing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tools lacks the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accessibility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for dementia patients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604249" y="5003776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9"/>
          <p:cNvSpPr/>
          <p:nvPr/>
        </p:nvSpPr>
        <p:spPr>
          <a:xfrm>
            <a:off x="7895850" y="4016288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control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emotional</a:t>
            </a: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 changes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0" name="Google Shape;5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78132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9"/>
          <p:cNvSpPr/>
          <p:nvPr/>
        </p:nvSpPr>
        <p:spPr>
          <a:xfrm>
            <a:off x="13667725" y="69649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Music recommendations are ineffective in elevating mood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2" name="Google Shape;5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48009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9"/>
          <p:cNvSpPr/>
          <p:nvPr/>
        </p:nvSpPr>
        <p:spPr>
          <a:xfrm>
            <a:off x="13667725" y="392235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Emotional responses frequently vary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6" name="Google Shape;506;p39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512" name="Google Shape;512;p40"/>
          <p:cNvSpPr/>
          <p:nvPr/>
        </p:nvSpPr>
        <p:spPr>
          <a:xfrm>
            <a:off x="778550" y="4827075"/>
            <a:ext cx="4523619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513" name="Google Shape;513;p40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40"/>
          <p:cNvCxnSpPr/>
          <p:nvPr/>
        </p:nvCxnSpPr>
        <p:spPr>
          <a:xfrm>
            <a:off x="85233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40"/>
          <p:cNvCxnSpPr/>
          <p:nvPr/>
        </p:nvCxnSpPr>
        <p:spPr>
          <a:xfrm>
            <a:off x="15327700" y="3544125"/>
            <a:ext cx="0" cy="128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7" name="Google Shape;5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/>
          <p:nvPr/>
        </p:nvSpPr>
        <p:spPr>
          <a:xfrm>
            <a:off x="6200150" y="4827075"/>
            <a:ext cx="5036285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519" name="Google Shape;519;p40"/>
          <p:cNvSpPr/>
          <p:nvPr/>
        </p:nvSpPr>
        <p:spPr>
          <a:xfrm>
            <a:off x="12665825" y="4950575"/>
            <a:ext cx="4821031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520" name="Google Shape;520;p40"/>
          <p:cNvSpPr txBox="1"/>
          <p:nvPr/>
        </p:nvSpPr>
        <p:spPr>
          <a:xfrm>
            <a:off x="1214925" y="5427325"/>
            <a:ext cx="392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Inter SemiBold"/>
                <a:ea typeface="Inter SemiBold"/>
                <a:cs typeface="Inter SemiBold"/>
                <a:sym typeface="Inter SemiBold"/>
              </a:rPr>
              <a:t>Emotion Based Music Player[1]</a:t>
            </a:r>
            <a:endParaRPr sz="3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12815925" y="5196475"/>
            <a:ext cx="4821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Alive Inside: Developing mobile apps for the cognitively impaired[3]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6600175" y="5196475"/>
            <a:ext cx="4241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Real-time EEG-based emotion recognition for music therapy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4333875" y="9603900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Google Shape;528;p41"/>
          <p:cNvGraphicFramePr/>
          <p:nvPr/>
        </p:nvGraphicFramePr>
        <p:xfrm>
          <a:off x="1731300" y="353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{D3B25129-417B-49C7-999C-0362AEA24DDB}</a:tableStyleId>
              </a:tblPr>
              <a:tblGrid>
                <a:gridCol w="7419850"/>
                <a:gridCol w="1487950"/>
                <a:gridCol w="1389650"/>
                <a:gridCol w="1326550"/>
                <a:gridCol w="1326550"/>
              </a:tblGrid>
              <a:tr h="126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</a:t>
                      </a:r>
                      <a:r>
                        <a:rPr lang="en-US" sz="62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</a:t>
                      </a:r>
                      <a:r>
                        <a:rPr b="1" lang="en-US" sz="3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B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</a:t>
                      </a:r>
                      <a:endParaRPr b="1" sz="36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</a:tr>
              <a:tr h="138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Assist emotion feature extraction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Detect age and classify music separately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Visual Presentations accordance with the classified music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Inter"/>
                          <a:ea typeface="Inter"/>
                          <a:cs typeface="Inter"/>
                          <a:sym typeface="Inter"/>
                        </a:rPr>
                        <a:t>Build a music library based on real time patient reaction</a:t>
                      </a:r>
                      <a:endParaRPr b="1" sz="30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optimized for mobile/ cloud use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FFFF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9" name="Google Shape;5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875" y="1877725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300" y="1877725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175" y="19345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163" y="33722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925" y="33722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163" y="48099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163" y="62476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8738" y="77421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4075" y="774211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75" y="3428988"/>
            <a:ext cx="740100" cy="79631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1"/>
          <p:cNvSpPr/>
          <p:nvPr/>
        </p:nvSpPr>
        <p:spPr>
          <a:xfrm>
            <a:off x="32900" y="-8225"/>
            <a:ext cx="7401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822300" y="-8225"/>
            <a:ext cx="222000" cy="1028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1312" y="342898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6025" y="199127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9787" y="4866701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25" y="4866701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87" y="4866701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737" y="630442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25" y="630442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225" y="798978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675" y="7989788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9737" y="6418401"/>
            <a:ext cx="740100" cy="796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 txBox="1"/>
          <p:nvPr/>
        </p:nvSpPr>
        <p:spPr>
          <a:xfrm>
            <a:off x="14712525" y="2518175"/>
            <a:ext cx="5524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Char char="●"/>
            </a:pPr>
            <a:r>
              <a:rPr lang="en-US" sz="2800">
                <a:latin typeface="Inter SemiBold"/>
                <a:ea typeface="Inter SemiBold"/>
                <a:cs typeface="Inter SemiBold"/>
                <a:sym typeface="Inter SemiBold"/>
              </a:rPr>
              <a:t>A -Music Player</a:t>
            </a:r>
            <a:endParaRPr sz="2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Char char="●"/>
            </a:pPr>
            <a:r>
              <a:rPr lang="en-US" sz="2800">
                <a:latin typeface="Inter SemiBold"/>
                <a:ea typeface="Inter SemiBold"/>
                <a:cs typeface="Inter SemiBold"/>
                <a:sym typeface="Inter SemiBold"/>
              </a:rPr>
              <a:t>B -  EEG</a:t>
            </a:r>
            <a:endParaRPr sz="2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Char char="●"/>
            </a:pPr>
            <a:r>
              <a:rPr lang="en-US" sz="2800">
                <a:latin typeface="Inter SemiBold"/>
                <a:ea typeface="Inter SemiBold"/>
                <a:cs typeface="Inter SemiBold"/>
                <a:sym typeface="Inter SemiBold"/>
              </a:rPr>
              <a:t>C - Alive Inside</a:t>
            </a:r>
            <a:endParaRPr sz="28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180900" y="5239629"/>
            <a:ext cx="18107176" cy="5047357"/>
            <a:chOff x="0" y="-47625"/>
            <a:chExt cx="2665564" cy="1028897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2665564" cy="981272"/>
            </a:xfrm>
            <a:custGeom>
              <a:rect b="b" l="l" r="r" t="t"/>
              <a:pathLst>
                <a:path extrusionOk="0" h="981272" w="2665564">
                  <a:moveTo>
                    <a:pt x="0" y="0"/>
                  </a:moveTo>
                  <a:lnTo>
                    <a:pt x="2665564" y="0"/>
                  </a:lnTo>
                  <a:lnTo>
                    <a:pt x="2665564" y="981272"/>
                  </a:lnTo>
                  <a:lnTo>
                    <a:pt x="0" y="981272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4" name="Google Shape;114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        </a:t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16" name="Google Shape;116;p1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17" name="Google Shape;11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6169513" y="433622"/>
            <a:ext cx="8892900" cy="3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What Is </a:t>
            </a:r>
            <a:r>
              <a:rPr b="1" lang="en-US" sz="9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Dementia?</a:t>
            </a:r>
            <a:endParaRPr sz="9600">
              <a:solidFill>
                <a:schemeClr val="dk1"/>
              </a:solidFill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 amt="20999"/>
          </a:blip>
          <a:srcRect b="0" l="6531" r="0" t="0"/>
          <a:stretch/>
        </p:blipFill>
        <p:spPr>
          <a:xfrm rot="5400000">
            <a:off x="15803440" y="6824835"/>
            <a:ext cx="4480358" cy="395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025" y="5947262"/>
            <a:ext cx="5254499" cy="36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8433150" y="5749975"/>
            <a:ext cx="92136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Dementia patients are individuals who have a decline in their cognitive and memory abilities that interferes with their daily life and activities. It is a progressive condition that affects thinking, memory, behavior, and the ability to perform everyday activities.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2"/>
          <p:cNvGrpSpPr/>
          <p:nvPr/>
        </p:nvGrpSpPr>
        <p:grpSpPr>
          <a:xfrm>
            <a:off x="95994" y="-180826"/>
            <a:ext cx="7431936" cy="10467826"/>
            <a:chOff x="0" y="-47625"/>
            <a:chExt cx="1957382" cy="2756958"/>
          </a:xfrm>
        </p:grpSpPr>
        <p:sp>
          <p:nvSpPr>
            <p:cNvPr id="559" name="Google Shape;559;p42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560" name="Google Shape;560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42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562" name="Google Shape;562;p42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563" name="Google Shape;563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42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565" name="Google Shape;565;p42"/>
          <p:cNvSpPr txBox="1"/>
          <p:nvPr/>
        </p:nvSpPr>
        <p:spPr>
          <a:xfrm>
            <a:off x="698288" y="4521200"/>
            <a:ext cx="62274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9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6" name="Google Shape;566;p42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42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2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42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Training the Dataset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42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Detecting the emotion using the model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12889775" y="69029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Choosing the appropriate therapeutic music session using an emotion-audio integration module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2" name="Google Shape;572;p42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3" name="Google Shape;5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2"/>
          <p:cNvSpPr txBox="1"/>
          <p:nvPr/>
        </p:nvSpPr>
        <p:spPr>
          <a:xfrm>
            <a:off x="7507625" y="97791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Hiththatiyage D.K.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580" name="Google Shape;580;p43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3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582" name="Google Shape;582;p43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3" name="Google Shape;5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3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675" y="2878050"/>
            <a:ext cx="12577124" cy="70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4"/>
          <p:cNvSpPr txBox="1"/>
          <p:nvPr/>
        </p:nvSpPr>
        <p:spPr>
          <a:xfrm>
            <a:off x="5735600" y="1275525"/>
            <a:ext cx="688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4" name="Google Shape;5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4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45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2465471" y="-308284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4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602" name="Google Shape;602;p4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603" name="Google Shape;603;p4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45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45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45"/>
          <p:cNvSpPr/>
          <p:nvPr/>
        </p:nvSpPr>
        <p:spPr>
          <a:xfrm>
            <a:off x="894950" y="4159700"/>
            <a:ext cx="3346500" cy="1380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45"/>
          <p:cNvSpPr/>
          <p:nvPr/>
        </p:nvSpPr>
        <p:spPr>
          <a:xfrm>
            <a:off x="920300" y="5769525"/>
            <a:ext cx="3295800" cy="1293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45"/>
          <p:cNvSpPr/>
          <p:nvPr/>
        </p:nvSpPr>
        <p:spPr>
          <a:xfrm>
            <a:off x="894950" y="7292350"/>
            <a:ext cx="3295800" cy="1293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9" name="Google Shape;6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1775" y="5215880"/>
            <a:ext cx="1626804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73" y="9639550"/>
            <a:ext cx="8778124" cy="4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5"/>
          <p:cNvSpPr/>
          <p:nvPr/>
        </p:nvSpPr>
        <p:spPr>
          <a:xfrm>
            <a:off x="945600" y="2602650"/>
            <a:ext cx="3295800" cy="1293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React 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2" name="Google Shape;6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147" y="3249048"/>
            <a:ext cx="3069266" cy="18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5"/>
          <p:cNvPicPr preferRelativeResize="0"/>
          <p:nvPr/>
        </p:nvPicPr>
        <p:blipFill rotWithShape="1">
          <a:blip r:embed="rId7">
            <a:alphaModFix/>
          </a:blip>
          <a:srcRect b="9609" l="-5150" r="5149" t="-9610"/>
          <a:stretch/>
        </p:blipFill>
        <p:spPr>
          <a:xfrm>
            <a:off x="6694509" y="5391750"/>
            <a:ext cx="2707314" cy="20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22963" y="3323513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1575" y="7516650"/>
            <a:ext cx="2741225" cy="14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5"/>
          <p:cNvSpPr/>
          <p:nvPr/>
        </p:nvSpPr>
        <p:spPr>
          <a:xfrm>
            <a:off x="12835375" y="2417650"/>
            <a:ext cx="3295800" cy="1742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Tensorflow</a:t>
            </a: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+ keras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13010575" y="4711500"/>
            <a:ext cx="3295800" cy="1742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Numphy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45"/>
          <p:cNvSpPr/>
          <p:nvPr/>
        </p:nvSpPr>
        <p:spPr>
          <a:xfrm>
            <a:off x="13010575" y="7005350"/>
            <a:ext cx="3295800" cy="1742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Pandas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</a:t>
            </a: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6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/>
        </p:nvSpPr>
        <p:spPr>
          <a:xfrm>
            <a:off x="2598475" y="855200"/>
            <a:ext cx="1346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EMOTION DETECTION MODEL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820225" y="3264525"/>
            <a:ext cx="7749600" cy="53367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9190250" y="3256400"/>
            <a:ext cx="8379000" cy="533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Fer2013 Dataset - It is a publicly available facial expression recognition dataset. It contains a collection of images of human faces, each labeled with one of seven different facial expressions: anger, disgust, fear, happiness, sadness, surprise, and neutral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Approximately</a:t>
            </a: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35,887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Training Data: 28709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Validation Data: 3589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Testing Data: 3589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976225" y="4217663"/>
            <a:ext cx="74376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Convolution Neural Network (CNN) using keras framework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Sequential model with several layers (Conv2D, Dense)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Batch normalization and ReLU activation functions helps stabilize training and improve the model's ability to learn from the data.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7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0" y="472000"/>
            <a:ext cx="7302951" cy="42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25" y="472000"/>
            <a:ext cx="5980250" cy="489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00" y="5251600"/>
            <a:ext cx="7171200" cy="46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5" name="Google Shape;64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8000" y="5518649"/>
            <a:ext cx="10187601" cy="395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9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651" name="Google Shape;651;p49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9"/>
          <p:cNvSpPr/>
          <p:nvPr/>
        </p:nvSpPr>
        <p:spPr>
          <a:xfrm>
            <a:off x="4333400" y="3918225"/>
            <a:ext cx="9621208" cy="5507317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3" name="Google Shape;653;p49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654" name="Google Shape;654;p49"/>
          <p:cNvSpPr txBox="1"/>
          <p:nvPr/>
        </p:nvSpPr>
        <p:spPr>
          <a:xfrm>
            <a:off x="4572000" y="601000"/>
            <a:ext cx="1093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7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5" name="Google Shape;65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9"/>
          <p:cNvSpPr txBox="1"/>
          <p:nvPr/>
        </p:nvSpPr>
        <p:spPr>
          <a:xfrm>
            <a:off x="4032675" y="96807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0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662" name="Google Shape;662;p50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0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664" name="Google Shape;664;p50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5" name="Google Shape;6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100" y="2466663"/>
            <a:ext cx="12620900" cy="53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0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|   Hiththatiyage D.K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68" name="Google Shape;668;p50"/>
          <p:cNvCxnSpPr/>
          <p:nvPr/>
        </p:nvCxnSpPr>
        <p:spPr>
          <a:xfrm>
            <a:off x="13382275" y="2468800"/>
            <a:ext cx="43800" cy="53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4" name="Google Shape;674;p51"/>
          <p:cNvSpPr txBox="1"/>
          <p:nvPr/>
        </p:nvSpPr>
        <p:spPr>
          <a:xfrm>
            <a:off x="2618900" y="1356825"/>
            <a:ext cx="13428300" cy="19701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Improving cognitive independence of dementia patients by directing them to the appropriate music therapy sessions while analyzing their emotional state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51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6" name="Google Shape;676;p51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7" name="Google Shape;677;p51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8" name="Google Shape;678;p51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51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0" name="Google Shape;680;p51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1" name="Google Shape;681;p51"/>
          <p:cNvCxnSpPr/>
          <p:nvPr/>
        </p:nvCxnSpPr>
        <p:spPr>
          <a:xfrm>
            <a:off x="1463600" y="35350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1"/>
          <p:cNvCxnSpPr>
            <a:stCxn id="676" idx="0"/>
            <a:endCxn id="676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1"/>
          <p:cNvCxnSpPr>
            <a:stCxn id="675" idx="0"/>
            <a:endCxn id="675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1"/>
          <p:cNvSpPr/>
          <p:nvPr/>
        </p:nvSpPr>
        <p:spPr>
          <a:xfrm>
            <a:off x="188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1657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s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6" name="Google Shape;686;p51"/>
          <p:cNvSpPr/>
          <p:nvPr/>
        </p:nvSpPr>
        <p:spPr>
          <a:xfrm>
            <a:off x="1885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7" name="Google Shape;687;p51"/>
          <p:cNvSpPr/>
          <p:nvPr/>
        </p:nvSpPr>
        <p:spPr>
          <a:xfrm>
            <a:off x="3209425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8" name="Google Shape;688;p51"/>
          <p:cNvSpPr/>
          <p:nvPr/>
        </p:nvSpPr>
        <p:spPr>
          <a:xfrm>
            <a:off x="3209425" y="64985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89" name="Google Shape;689;p51"/>
          <p:cNvSpPr/>
          <p:nvPr/>
        </p:nvSpPr>
        <p:spPr>
          <a:xfrm>
            <a:off x="32094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0" name="Google Shape;690;p51"/>
          <p:cNvSpPr/>
          <p:nvPr/>
        </p:nvSpPr>
        <p:spPr>
          <a:xfrm>
            <a:off x="6253088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1" name="Google Shape;691;p51"/>
          <p:cNvSpPr/>
          <p:nvPr/>
        </p:nvSpPr>
        <p:spPr>
          <a:xfrm>
            <a:off x="62303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9328850" y="51830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Emotion Extraction Model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12363175" y="76676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User Acceptance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12363200" y="63883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Integration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5" name="Google Shape;695;p51"/>
          <p:cNvSpPr/>
          <p:nvPr/>
        </p:nvSpPr>
        <p:spPr>
          <a:xfrm>
            <a:off x="12372525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6" name="Google Shape;696;p51"/>
          <p:cNvSpPr/>
          <p:nvPr/>
        </p:nvSpPr>
        <p:spPr>
          <a:xfrm>
            <a:off x="12363175" y="89469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15448300" y="905797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15448300" y="774165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15418250" y="6425325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15448300" y="5109000"/>
            <a:ext cx="2195700" cy="1108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01" name="Google Shape;7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1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/>
        </p:nvSpPr>
        <p:spPr>
          <a:xfrm>
            <a:off x="4649450" y="2418349"/>
            <a:ext cx="6142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031340" y="336575"/>
            <a:ext cx="585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35.6 Million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3584055" y="2391938"/>
            <a:ext cx="147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183075" y="1426250"/>
            <a:ext cx="15279300" cy="1417200"/>
          </a:xfrm>
          <a:prstGeom prst="roundRect">
            <a:avLst>
              <a:gd fmla="val 16667" name="adj"/>
            </a:avLst>
          </a:prstGeom>
          <a:solidFill>
            <a:srgbClr val="07070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</a:t>
            </a:r>
            <a:r>
              <a:rPr lang="en-US" sz="30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Worldwide Population with dementia  with an increase of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899425" y="4437725"/>
            <a:ext cx="15809700" cy="141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</a:t>
            </a:r>
            <a:r>
              <a:rPr lang="en-US" sz="3000">
                <a:solidFill>
                  <a:srgbClr val="A7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New cases every year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800900" y="7743525"/>
            <a:ext cx="16108800" cy="141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75B3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</a:t>
            </a:r>
            <a:r>
              <a:rPr b="1" lang="en-US" sz="3700">
                <a:solidFill>
                  <a:srgbClr val="C6AD5F"/>
                </a:solidFill>
                <a:latin typeface="Lato"/>
                <a:ea typeface="Lato"/>
                <a:cs typeface="Lato"/>
                <a:sym typeface="Lato"/>
              </a:rPr>
              <a:t>It is projected to be doubled</a:t>
            </a:r>
            <a:endParaRPr b="1" sz="37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5003826" y="6529377"/>
            <a:ext cx="133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6261344" y="3340879"/>
            <a:ext cx="518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7.7 Million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402698" y="6382999"/>
            <a:ext cx="455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2030</a:t>
            </a:r>
            <a:endParaRPr b="1" sz="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2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2"/>
          <p:cNvSpPr txBox="1"/>
          <p:nvPr/>
        </p:nvSpPr>
        <p:spPr>
          <a:xfrm>
            <a:off x="1090825" y="4450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09" name="Google Shape;7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2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IT20162696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Hiththatiyage D.K 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1" name="Google Shape;711;p52"/>
          <p:cNvSpPr txBox="1"/>
          <p:nvPr/>
        </p:nvSpPr>
        <p:spPr>
          <a:xfrm>
            <a:off x="1572000" y="1640650"/>
            <a:ext cx="13982400" cy="9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[1] Emotion Based Music Player,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Hafeez Kabani1, Sharik Khan2, Omar Khan3, Shabana Tadvi4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[2] </a:t>
            </a: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Sourina, Olga &amp; Liu, Yisi &amp; Nguyen, Minh Khoa. (2011). Real-time EEG-based emotion recognition for music therapy. Journal on Multimodal User Interfaces. 5. 10.1007/s12193-011-0080-6.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[3] Alive Inside: Developing Mobile Apps for the Cognitively Impaired Martine Nezerwa, Robert Wright, Stefan Howansky, Jake Terranova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[4] Music Recommendation Based on Face Emotion Recognition Madhuri Athavle1 , Deepali Mudale2 , Upasana Shrivastav3 , Megha Gupta4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[5] A. Dertat, “Applied Deep Learning - Part 4: Convolutional neural networks,” </a:t>
            </a:r>
            <a:r>
              <a:rPr b="1" i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Towards Data Science</a:t>
            </a: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08-Nov-2017. [Online]. Available: https://towardsdatascience.com/applied-deep-learning-part-4-convolutional-neural-networks-584bc134c1e2. [Accessed: 31-Jan-2022].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3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3"/>
          <p:cNvSpPr txBox="1"/>
          <p:nvPr/>
        </p:nvSpPr>
        <p:spPr>
          <a:xfrm>
            <a:off x="2659425" y="595950"/>
            <a:ext cx="893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Madhubhashini  </a:t>
            </a:r>
            <a:r>
              <a:rPr b="1" lang="en-US" sz="6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A.D.P</a:t>
            </a:r>
            <a:endParaRPr b="1" sz="6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9" name="Google Shape;719;p53"/>
          <p:cNvSpPr txBox="1"/>
          <p:nvPr/>
        </p:nvSpPr>
        <p:spPr>
          <a:xfrm>
            <a:off x="2899425" y="5077875"/>
            <a:ext cx="76662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latin typeface="Inter"/>
                <a:ea typeface="Inter"/>
                <a:cs typeface="Inter"/>
                <a:sym typeface="Inter"/>
              </a:rPr>
              <a:t>Design a smart solution that have capability to detect patients loved ones and relatives via face recognition in a way that patient is fully independent.</a:t>
            </a:r>
            <a:r>
              <a:rPr lang="en-US" sz="2700">
                <a:solidFill>
                  <a:srgbClr val="D75B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>
              <a:solidFill>
                <a:srgbClr val="D75B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8763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720" name="Google Shape;720;p53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3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425" y="2900599"/>
            <a:ext cx="4698201" cy="62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3"/>
          <p:cNvSpPr txBox="1"/>
          <p:nvPr/>
        </p:nvSpPr>
        <p:spPr>
          <a:xfrm>
            <a:off x="2981625" y="1777550"/>
            <a:ext cx="6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12416825" y="561450"/>
            <a:ext cx="5193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endParaRPr/>
          </a:p>
        </p:txBody>
      </p:sp>
      <p:sp>
        <p:nvSpPr>
          <p:cNvPr id="726" name="Google Shape;726;p53"/>
          <p:cNvSpPr txBox="1"/>
          <p:nvPr/>
        </p:nvSpPr>
        <p:spPr>
          <a:xfrm>
            <a:off x="2829725" y="1846600"/>
            <a:ext cx="95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BSc (Hons) in Information Technology (Specialization in Information Technology)</a:t>
            </a:r>
            <a:endParaRPr b="1" sz="1800"/>
          </a:p>
        </p:txBody>
      </p:sp>
      <p:sp>
        <p:nvSpPr>
          <p:cNvPr id="727" name="Google Shape;727;p53"/>
          <p:cNvSpPr txBox="1"/>
          <p:nvPr/>
        </p:nvSpPr>
        <p:spPr>
          <a:xfrm>
            <a:off x="5081202" y="9664575"/>
            <a:ext cx="78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54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733" name="Google Shape;733;p54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734" name="Google Shape;734;p5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54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736" name="Google Shape;736;p54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737" name="Google Shape;737;p54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5549" y="39216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4"/>
          <p:cNvSpPr/>
          <p:nvPr/>
        </p:nvSpPr>
        <p:spPr>
          <a:xfrm>
            <a:off x="1636350" y="31983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Every time can’t get a 3rd party assistant for identify people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0" name="Google Shape;740;p54"/>
          <p:cNvSpPr/>
          <p:nvPr/>
        </p:nvSpPr>
        <p:spPr>
          <a:xfrm>
            <a:off x="1611600" y="60505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Patient may become withdrawn and socially isolated. 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1" name="Google Shape;7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676746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21">
            <a:off x="6375785" y="3719475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4"/>
          <p:cNvSpPr/>
          <p:nvPr/>
        </p:nvSpPr>
        <p:spPr>
          <a:xfrm>
            <a:off x="7362450" y="2949488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Emotional impact on both the patient and the family members.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4" name="Google Shape;744;p54"/>
          <p:cNvSpPr/>
          <p:nvPr/>
        </p:nvSpPr>
        <p:spPr>
          <a:xfrm>
            <a:off x="13667725" y="6050500"/>
            <a:ext cx="4045800" cy="244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 having a proper assistive tool for make their life more independant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5" name="Google Shape;7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38103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66774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4"/>
          <p:cNvSpPr/>
          <p:nvPr/>
        </p:nvSpPr>
        <p:spPr>
          <a:xfrm>
            <a:off x="13667725" y="2931750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Lead to feeling of frustration, fear and anxiety.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9" name="Google Shape;749;p54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sp>
        <p:nvSpPr>
          <p:cNvPr id="750" name="Google Shape;750;p54"/>
          <p:cNvSpPr/>
          <p:nvPr/>
        </p:nvSpPr>
        <p:spPr>
          <a:xfrm>
            <a:off x="7402800" y="6157775"/>
            <a:ext cx="3996300" cy="24423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Burden on Caregivers</a:t>
            </a: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1" name="Google Shape;7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21">
            <a:off x="6451985" y="7148475"/>
            <a:ext cx="837524" cy="6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549950" y="6122475"/>
            <a:ext cx="4523619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758" name="Google Shape;758;p55"/>
          <p:cNvCxnSpPr/>
          <p:nvPr/>
        </p:nvCxnSpPr>
        <p:spPr>
          <a:xfrm flipH="1" rot="10800000">
            <a:off x="2697150" y="3593600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55"/>
          <p:cNvCxnSpPr/>
          <p:nvPr/>
        </p:nvCxnSpPr>
        <p:spPr>
          <a:xfrm>
            <a:off x="2697150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5"/>
          <p:cNvCxnSpPr/>
          <p:nvPr/>
        </p:nvCxnSpPr>
        <p:spPr>
          <a:xfrm>
            <a:off x="8980575" y="36428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5"/>
          <p:cNvSpPr/>
          <p:nvPr/>
        </p:nvSpPr>
        <p:spPr>
          <a:xfrm>
            <a:off x="6352550" y="6122475"/>
            <a:ext cx="5036285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762" name="Google Shape;762;p55"/>
          <p:cNvSpPr/>
          <p:nvPr/>
        </p:nvSpPr>
        <p:spPr>
          <a:xfrm>
            <a:off x="12665825" y="6093575"/>
            <a:ext cx="4821031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763" name="Google Shape;763;p55"/>
          <p:cNvSpPr txBox="1"/>
          <p:nvPr/>
        </p:nvSpPr>
        <p:spPr>
          <a:xfrm>
            <a:off x="681525" y="6341725"/>
            <a:ext cx="424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Inter"/>
                <a:ea typeface="Inter"/>
                <a:cs typeface="Inter"/>
                <a:sym typeface="Inter"/>
              </a:rPr>
              <a:t>Recognition of familiar people with a mobile cloud architecture for Alzheimer patients [1]</a:t>
            </a:r>
            <a:endParaRPr b="1" sz="2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4" name="Google Shape;764;p55"/>
          <p:cNvSpPr txBox="1"/>
          <p:nvPr/>
        </p:nvSpPr>
        <p:spPr>
          <a:xfrm>
            <a:off x="12735350" y="6262125"/>
            <a:ext cx="45228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Alzheimer assistant: a mobile application using Machine Learning [3]</a:t>
            </a:r>
            <a:endParaRPr b="1" sz="28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5" name="Google Shape;765;p55"/>
          <p:cNvSpPr txBox="1"/>
          <p:nvPr/>
        </p:nvSpPr>
        <p:spPr>
          <a:xfrm>
            <a:off x="6371575" y="6339475"/>
            <a:ext cx="5036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Smart Phone Based Facial and Text Recognition Application (RICO) [2]</a:t>
            </a:r>
            <a:endParaRPr b="1" sz="28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6" name="Google Shape;7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55"/>
          <p:cNvGrpSpPr/>
          <p:nvPr/>
        </p:nvGrpSpPr>
        <p:grpSpPr>
          <a:xfrm>
            <a:off x="2043751" y="4708950"/>
            <a:ext cx="1283086" cy="1108172"/>
            <a:chOff x="0" y="0"/>
            <a:chExt cx="812800" cy="812800"/>
          </a:xfrm>
        </p:grpSpPr>
        <p:sp>
          <p:nvSpPr>
            <p:cNvPr id="768" name="Google Shape;768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69" name="Google Shape;769;p5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55"/>
          <p:cNvSpPr txBox="1"/>
          <p:nvPr/>
        </p:nvSpPr>
        <p:spPr>
          <a:xfrm>
            <a:off x="237252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71" name="Google Shape;771;p55"/>
          <p:cNvGrpSpPr/>
          <p:nvPr/>
        </p:nvGrpSpPr>
        <p:grpSpPr>
          <a:xfrm>
            <a:off x="8372301" y="4708950"/>
            <a:ext cx="1283086" cy="1108172"/>
            <a:chOff x="0" y="0"/>
            <a:chExt cx="812800" cy="812800"/>
          </a:xfrm>
        </p:grpSpPr>
        <p:sp>
          <p:nvSpPr>
            <p:cNvPr id="772" name="Google Shape;772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73" name="Google Shape;773;p5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55"/>
          <p:cNvSpPr txBox="1"/>
          <p:nvPr/>
        </p:nvSpPr>
        <p:spPr>
          <a:xfrm>
            <a:off x="877727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75" name="Google Shape;775;p55"/>
          <p:cNvGrpSpPr/>
          <p:nvPr/>
        </p:nvGrpSpPr>
        <p:grpSpPr>
          <a:xfrm>
            <a:off x="14614051" y="4632750"/>
            <a:ext cx="1283086" cy="1108172"/>
            <a:chOff x="0" y="0"/>
            <a:chExt cx="812800" cy="812800"/>
          </a:xfrm>
        </p:grpSpPr>
        <p:sp>
          <p:nvSpPr>
            <p:cNvPr id="776" name="Google Shape;776;p5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77" name="Google Shape;777;p5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55"/>
          <p:cNvSpPr txBox="1"/>
          <p:nvPr/>
        </p:nvSpPr>
        <p:spPr>
          <a:xfrm>
            <a:off x="15025675" y="4818900"/>
            <a:ext cx="73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endParaRPr b="1" sz="3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79" name="Google Shape;779;p55"/>
          <p:cNvCxnSpPr/>
          <p:nvPr/>
        </p:nvCxnSpPr>
        <p:spPr>
          <a:xfrm>
            <a:off x="15305175" y="35666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55"/>
          <p:cNvSpPr txBox="1"/>
          <p:nvPr/>
        </p:nvSpPr>
        <p:spPr>
          <a:xfrm>
            <a:off x="4859675" y="9724050"/>
            <a:ext cx="735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-23-081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>
            <a:alpha val="0"/>
          </a:srgbClr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6"/>
          <p:cNvSpPr txBox="1"/>
          <p:nvPr/>
        </p:nvSpPr>
        <p:spPr>
          <a:xfrm>
            <a:off x="7589100" y="328825"/>
            <a:ext cx="520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 Gap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786" name="Google Shape;786;p56"/>
          <p:cNvGraphicFramePr/>
          <p:nvPr/>
        </p:nvGraphicFramePr>
        <p:xfrm>
          <a:off x="3180000" y="184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{158F7153-1662-4F69-B4E2-E79E2BC865C9}</a:tableStyleId>
              </a:tblPr>
              <a:tblGrid>
                <a:gridCol w="6847025"/>
                <a:gridCol w="1205700"/>
                <a:gridCol w="1438725"/>
                <a:gridCol w="1227375"/>
                <a:gridCol w="2180200"/>
              </a:tblGrid>
              <a:tr h="1082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Features</a:t>
                      </a:r>
                      <a:endParaRPr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A</a:t>
                      </a:r>
                      <a:endParaRPr sz="3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</a:t>
                      </a:r>
                      <a:endParaRPr sz="3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</a:t>
                      </a:r>
                      <a:endParaRPr sz="3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</a:t>
                      </a:r>
                      <a:endParaRPr sz="31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/>
                    </a:solidFill>
                  </a:tcPr>
                </a:tc>
              </a:tr>
              <a:tr h="123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Real time image capturing option using smartphone camera</a:t>
                      </a:r>
                      <a:endParaRPr b="1" sz="2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5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Screening  the person information</a:t>
                      </a:r>
                      <a:endParaRPr b="1" sz="2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9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 a text-to-speech module to hear the information.</a:t>
                      </a:r>
                      <a:endParaRPr b="1" sz="2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8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Special User Interface creation  for dementia patients</a:t>
                      </a:r>
                      <a:endParaRPr b="1" sz="2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filter  a memory, related to   captured person.</a:t>
                      </a:r>
                      <a:endParaRPr b="1" sz="2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5B0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7" name="Google Shape;787;p56"/>
          <p:cNvSpPr/>
          <p:nvPr/>
        </p:nvSpPr>
        <p:spPr>
          <a:xfrm>
            <a:off x="21070175" y="2191800"/>
            <a:ext cx="1325700" cy="1325700"/>
          </a:xfrm>
          <a:prstGeom prst="rect">
            <a:avLst/>
          </a:prstGeom>
          <a:solidFill>
            <a:srgbClr val="FFEAE4">
              <a:alpha val="64709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750" y="32986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150" y="33528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3963" y="4597775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8575" y="46267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3963" y="5816975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563" y="6959975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75" y="33528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7663" y="46267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8763" y="58244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488" y="7022100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8763" y="8182725"/>
            <a:ext cx="6191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224" y="9452850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3750" y="33748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950" y="5889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950" y="58132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950" y="7032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350" y="7032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950" y="8175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550" y="8175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950" y="8175488"/>
            <a:ext cx="4667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9950" y="4670288"/>
            <a:ext cx="4667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6"/>
          <p:cNvSpPr txBox="1"/>
          <p:nvPr/>
        </p:nvSpPr>
        <p:spPr>
          <a:xfrm>
            <a:off x="4572000" y="9706400"/>
            <a:ext cx="7131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sp>
        <p:nvSpPr>
          <p:cNvPr id="810" name="Google Shape;810;p56"/>
          <p:cNvSpPr/>
          <p:nvPr/>
        </p:nvSpPr>
        <p:spPr>
          <a:xfrm>
            <a:off x="32900" y="-8225"/>
            <a:ext cx="7401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6"/>
          <p:cNvSpPr/>
          <p:nvPr/>
        </p:nvSpPr>
        <p:spPr>
          <a:xfrm>
            <a:off x="822300" y="-8225"/>
            <a:ext cx="222000" cy="10336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57"/>
          <p:cNvGrpSpPr/>
          <p:nvPr/>
        </p:nvGrpSpPr>
        <p:grpSpPr>
          <a:xfrm>
            <a:off x="96000" y="-180825"/>
            <a:ext cx="7863978" cy="10467894"/>
            <a:chOff x="0" y="-47625"/>
            <a:chExt cx="1957382" cy="2756958"/>
          </a:xfrm>
        </p:grpSpPr>
        <p:sp>
          <p:nvSpPr>
            <p:cNvPr id="817" name="Google Shape;817;p57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818" name="Google Shape;818;p5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7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820" name="Google Shape;820;p5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21" name="Google Shape;821;p5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2" name="Google Shape;822;p57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823" name="Google Shape;823;p57"/>
          <p:cNvSpPr txBox="1"/>
          <p:nvPr/>
        </p:nvSpPr>
        <p:spPr>
          <a:xfrm>
            <a:off x="698263" y="4037400"/>
            <a:ext cx="62274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Improving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independence  by</a:t>
            </a:r>
            <a:r>
              <a:rPr b="1" lang="en-US" sz="2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designing  a smart and effective solution for the Dementia patients to identify their loved ones by increasing their confidence to remember each member of their</a:t>
            </a: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7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family</a:t>
            </a: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1" sz="27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24" name="Google Shape;824;p57"/>
          <p:cNvCxnSpPr/>
          <p:nvPr/>
        </p:nvCxnSpPr>
        <p:spPr>
          <a:xfrm flipH="1" rot="10800000">
            <a:off x="7527975" y="2598500"/>
            <a:ext cx="4938000" cy="323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5" name="Google Shape;825;p57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57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7" name="Google Shape;827;p57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Create a model to d</a:t>
            </a: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etect the faces of individuals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8" name="Google Shape;828;p57"/>
          <p:cNvSpPr/>
          <p:nvPr/>
        </p:nvSpPr>
        <p:spPr>
          <a:xfrm>
            <a:off x="12846250" y="36284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 a object recognition that can filter Image of relevant person.  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9" name="Google Shape;829;p57"/>
          <p:cNvSpPr/>
          <p:nvPr/>
        </p:nvSpPr>
        <p:spPr>
          <a:xfrm>
            <a:off x="12889775" y="69791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a text-to speech mechanism to hear the information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30" name="Google Shape;830;p57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1" name="Google Shape;8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73" y="9715750"/>
            <a:ext cx="8778124" cy="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8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837" name="Google Shape;837;p58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839" name="Google Shape;839;p58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40" name="Google Shape;8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59"/>
          <p:cNvGrpSpPr/>
          <p:nvPr/>
        </p:nvGrpSpPr>
        <p:grpSpPr>
          <a:xfrm>
            <a:off x="514350" y="304948"/>
            <a:ext cx="17259413" cy="9467316"/>
            <a:chOff x="0" y="-47625"/>
            <a:chExt cx="4545659" cy="2493433"/>
          </a:xfrm>
        </p:grpSpPr>
        <p:sp>
          <p:nvSpPr>
            <p:cNvPr id="846" name="Google Shape;846;p59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47" name="Google Shape;847;p5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59"/>
          <p:cNvSpPr txBox="1"/>
          <p:nvPr/>
        </p:nvSpPr>
        <p:spPr>
          <a:xfrm>
            <a:off x="1028700" y="1019175"/>
            <a:ext cx="987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System Overview </a:t>
            </a:r>
            <a:r>
              <a:rPr b="1" lang="en-US" sz="5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849" name="Google Shape;8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000" y="2133600"/>
            <a:ext cx="12483150" cy="6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73" y="9487150"/>
            <a:ext cx="8778124" cy="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60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-3016167" y="-6101374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6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857" name="Google Shape;857;p6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858" name="Google Shape;858;p6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9" name="Google Shape;859;p60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0" name="Google Shape;860;p60"/>
          <p:cNvSpPr txBox="1"/>
          <p:nvPr/>
        </p:nvSpPr>
        <p:spPr>
          <a:xfrm>
            <a:off x="4022300" y="697875"/>
            <a:ext cx="1102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1" name="Google Shape;861;p60"/>
          <p:cNvSpPr/>
          <p:nvPr/>
        </p:nvSpPr>
        <p:spPr>
          <a:xfrm>
            <a:off x="2405500" y="5139800"/>
            <a:ext cx="27072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Boto3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2" name="Google Shape;862;p60"/>
          <p:cNvSpPr/>
          <p:nvPr/>
        </p:nvSpPr>
        <p:spPr>
          <a:xfrm>
            <a:off x="13458350" y="2383813"/>
            <a:ext cx="27072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3" name="Google Shape;863;p60"/>
          <p:cNvSpPr/>
          <p:nvPr/>
        </p:nvSpPr>
        <p:spPr>
          <a:xfrm>
            <a:off x="2450500" y="6464325"/>
            <a:ext cx="2707200" cy="10113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4" name="Google Shape;86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9575" y="2323052"/>
            <a:ext cx="1296700" cy="150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73" y="9639550"/>
            <a:ext cx="8778124" cy="4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0"/>
          <p:cNvSpPr/>
          <p:nvPr/>
        </p:nvSpPr>
        <p:spPr>
          <a:xfrm>
            <a:off x="2253100" y="2192100"/>
            <a:ext cx="2994900" cy="1350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Reactnative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7" name="Google Shape;86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149" y="2260087"/>
            <a:ext cx="2324664" cy="1432487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0"/>
          <p:cNvSpPr/>
          <p:nvPr/>
        </p:nvSpPr>
        <p:spPr>
          <a:xfrm>
            <a:off x="2329575" y="3684825"/>
            <a:ext cx="2873700" cy="1293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AWS S3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9" name="Google Shape;86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41971" y="2433421"/>
            <a:ext cx="1296695" cy="10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0"/>
          <p:cNvSpPr/>
          <p:nvPr/>
        </p:nvSpPr>
        <p:spPr>
          <a:xfrm>
            <a:off x="13487275" y="3797325"/>
            <a:ext cx="27072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Mangum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1" name="Google Shape;871;p60"/>
          <p:cNvSpPr/>
          <p:nvPr/>
        </p:nvSpPr>
        <p:spPr>
          <a:xfrm>
            <a:off x="13487275" y="5168925"/>
            <a:ext cx="27072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Pandas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2" name="Google Shape;872;p60"/>
          <p:cNvSpPr/>
          <p:nvPr/>
        </p:nvSpPr>
        <p:spPr>
          <a:xfrm>
            <a:off x="13487275" y="6540525"/>
            <a:ext cx="27072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Numpy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3" name="Google Shape;87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3877" y="5863175"/>
            <a:ext cx="1634550" cy="1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7277" y="4022775"/>
            <a:ext cx="1726221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98602" y="6222236"/>
            <a:ext cx="2994900" cy="886839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0"/>
          <p:cNvSpPr/>
          <p:nvPr/>
        </p:nvSpPr>
        <p:spPr>
          <a:xfrm>
            <a:off x="13404013" y="7913125"/>
            <a:ext cx="2873700" cy="1077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Urllib3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7" name="Google Shape;877;p60"/>
          <p:cNvSpPr/>
          <p:nvPr/>
        </p:nvSpPr>
        <p:spPr>
          <a:xfrm>
            <a:off x="2298100" y="7683525"/>
            <a:ext cx="2994900" cy="12930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AWS Amplify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8" name="Google Shape;878;p60"/>
          <p:cNvSpPr/>
          <p:nvPr/>
        </p:nvSpPr>
        <p:spPr>
          <a:xfrm>
            <a:off x="7848475" y="8140725"/>
            <a:ext cx="3298500" cy="11946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AWS Lambda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79" name="Google Shape;879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0282" y="4176550"/>
            <a:ext cx="1328143" cy="132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1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5" name="Google Shape;885;p61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9482450"/>
            <a:ext cx="10203001" cy="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192000" y="89"/>
            <a:ext cx="18088902" cy="8000987"/>
            <a:chOff x="-1240291" y="-5277180"/>
            <a:chExt cx="26814263" cy="11190192"/>
          </a:xfrm>
        </p:grpSpPr>
        <p:sp>
          <p:nvSpPr>
            <p:cNvPr id="141" name="Google Shape;141;p17"/>
            <p:cNvSpPr/>
            <p:nvPr/>
          </p:nvSpPr>
          <p:spPr>
            <a:xfrm>
              <a:off x="-1240291" y="-5277180"/>
              <a:ext cx="26814263" cy="11190192"/>
            </a:xfrm>
            <a:custGeom>
              <a:rect b="b" l="l" r="r" t="t"/>
              <a:pathLst>
                <a:path extrusionOk="0" h="2600858" w="8628886">
                  <a:moveTo>
                    <a:pt x="39902" y="0"/>
                  </a:moveTo>
                  <a:lnTo>
                    <a:pt x="8588985" y="0"/>
                  </a:lnTo>
                  <a:cubicBezTo>
                    <a:pt x="8599567" y="0"/>
                    <a:pt x="8609716" y="4204"/>
                    <a:pt x="8617200" y="11687"/>
                  </a:cubicBezTo>
                  <a:cubicBezTo>
                    <a:pt x="8624683" y="19170"/>
                    <a:pt x="8628886" y="29319"/>
                    <a:pt x="8628886" y="39902"/>
                  </a:cubicBezTo>
                  <a:lnTo>
                    <a:pt x="8628886" y="2560956"/>
                  </a:lnTo>
                  <a:cubicBezTo>
                    <a:pt x="8628886" y="2571538"/>
                    <a:pt x="8624683" y="2581688"/>
                    <a:pt x="8617200" y="2589171"/>
                  </a:cubicBezTo>
                  <a:cubicBezTo>
                    <a:pt x="8609716" y="2596654"/>
                    <a:pt x="8599567" y="2600858"/>
                    <a:pt x="8588985" y="2600858"/>
                  </a:cubicBezTo>
                  <a:lnTo>
                    <a:pt x="39902" y="2600858"/>
                  </a:lnTo>
                  <a:cubicBezTo>
                    <a:pt x="29319" y="2600858"/>
                    <a:pt x="19170" y="2596654"/>
                    <a:pt x="11687" y="2589171"/>
                  </a:cubicBezTo>
                  <a:cubicBezTo>
                    <a:pt x="4204" y="2581688"/>
                    <a:pt x="0" y="2571538"/>
                    <a:pt x="0" y="2560956"/>
                  </a:cubicBezTo>
                  <a:lnTo>
                    <a:pt x="0" y="39902"/>
                  </a:lnTo>
                  <a:cubicBezTo>
                    <a:pt x="0" y="29319"/>
                    <a:pt x="4204" y="19170"/>
                    <a:pt x="11687" y="11687"/>
                  </a:cubicBezTo>
                  <a:cubicBezTo>
                    <a:pt x="19170" y="4204"/>
                    <a:pt x="29319" y="0"/>
                    <a:pt x="39902" y="0"/>
                  </a:cubicBez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45" name="Google Shape;145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3761475" y="3758950"/>
            <a:ext cx="11437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Research Problem</a:t>
            </a:r>
            <a:endParaRPr sz="9600"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125" y="7833550"/>
            <a:ext cx="18288203" cy="3230782"/>
            <a:chOff x="0" y="-38100"/>
            <a:chExt cx="4766028" cy="8509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0"/>
              <a:ext cx="4766028" cy="608078"/>
            </a:xfrm>
            <a:custGeom>
              <a:rect b="b" l="l" r="r" t="t"/>
              <a:pathLst>
                <a:path extrusionOk="0" h="608078" w="4766028">
                  <a:moveTo>
                    <a:pt x="0" y="0"/>
                  </a:moveTo>
                  <a:lnTo>
                    <a:pt x="4766028" y="0"/>
                  </a:lnTo>
                  <a:lnTo>
                    <a:pt x="4766028" y="608078"/>
                  </a:lnTo>
                  <a:lnTo>
                    <a:pt x="0" y="608078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49" name="Google Shape;149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 amt="9999"/>
          </a:blip>
          <a:srcRect b="0" l="22891" r="31926" t="138"/>
          <a:stretch/>
        </p:blipFill>
        <p:spPr>
          <a:xfrm rot="5400000">
            <a:off x="4701950" y="7060522"/>
            <a:ext cx="2286000" cy="416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62"/>
          <p:cNvGrpSpPr/>
          <p:nvPr/>
        </p:nvGrpSpPr>
        <p:grpSpPr>
          <a:xfrm>
            <a:off x="514350" y="304948"/>
            <a:ext cx="17259413" cy="9467316"/>
            <a:chOff x="0" y="-47625"/>
            <a:chExt cx="4545659" cy="2493433"/>
          </a:xfrm>
        </p:grpSpPr>
        <p:sp>
          <p:nvSpPr>
            <p:cNvPr id="892" name="Google Shape;892;p62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3" name="Google Shape;893;p6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62"/>
          <p:cNvSpPr txBox="1"/>
          <p:nvPr/>
        </p:nvSpPr>
        <p:spPr>
          <a:xfrm>
            <a:off x="1028700" y="1019175"/>
            <a:ext cx="987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System </a:t>
            </a:r>
            <a:r>
              <a:rPr b="1" lang="en-US" sz="5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895" name="Google Shape;8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3" y="9487150"/>
            <a:ext cx="8778124" cy="4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039" y="2145774"/>
            <a:ext cx="14656885" cy="7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63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12150021" y="-232799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2" name="Google Shape;902;p63"/>
          <p:cNvGrpSpPr/>
          <p:nvPr/>
        </p:nvGrpSpPr>
        <p:grpSpPr>
          <a:xfrm>
            <a:off x="-102225" y="-165237"/>
            <a:ext cx="3085741" cy="10431728"/>
            <a:chOff x="0" y="-38100"/>
            <a:chExt cx="812700" cy="2747433"/>
          </a:xfrm>
        </p:grpSpPr>
        <p:sp>
          <p:nvSpPr>
            <p:cNvPr id="903" name="Google Shape;903;p6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904" name="Google Shape;904;p6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5" name="Google Shape;905;p63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6" name="Google Shape;906;p63"/>
          <p:cNvSpPr txBox="1"/>
          <p:nvPr/>
        </p:nvSpPr>
        <p:spPr>
          <a:xfrm>
            <a:off x="1866450" y="855750"/>
            <a:ext cx="1227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Face Recognition System</a:t>
            </a:r>
            <a:endParaRPr b="1" sz="6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7" name="Google Shape;907;p63"/>
          <p:cNvSpPr/>
          <p:nvPr/>
        </p:nvSpPr>
        <p:spPr>
          <a:xfrm>
            <a:off x="2697775" y="3788850"/>
            <a:ext cx="6534300" cy="45153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3"/>
          <p:cNvSpPr/>
          <p:nvPr/>
        </p:nvSpPr>
        <p:spPr>
          <a:xfrm>
            <a:off x="9933725" y="3696375"/>
            <a:ext cx="6534300" cy="45153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3"/>
          <p:cNvSpPr txBox="1"/>
          <p:nvPr/>
        </p:nvSpPr>
        <p:spPr>
          <a:xfrm>
            <a:off x="10317775" y="4839775"/>
            <a:ext cx="5562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nter"/>
              <a:buChar char="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Euclidean distance used to compute the similarity between the face encoding.</a:t>
            </a:r>
            <a:endParaRPr b="1" sz="2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0" name="Google Shape;910;p63"/>
          <p:cNvSpPr txBox="1"/>
          <p:nvPr/>
        </p:nvSpPr>
        <p:spPr>
          <a:xfrm>
            <a:off x="3281575" y="4783488"/>
            <a:ext cx="4920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CNN used to detect and match the faces of individuals [4]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❏"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Deep neural network to generate numerical representation (Face encoding).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Face encoding capture unique characteristics.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1" name="Google Shape;91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49600"/>
            <a:ext cx="9152428" cy="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4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917" name="Google Shape;917;p64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64"/>
          <p:cNvSpPr/>
          <p:nvPr/>
        </p:nvSpPr>
        <p:spPr>
          <a:xfrm>
            <a:off x="3784175" y="4325650"/>
            <a:ext cx="11368557" cy="4421459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● 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● </a:t>
            </a: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9" name="Google Shape;919;p64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920" name="Google Shape;920;p64"/>
          <p:cNvSpPr txBox="1"/>
          <p:nvPr/>
        </p:nvSpPr>
        <p:spPr>
          <a:xfrm>
            <a:off x="3335775" y="1007125"/>
            <a:ext cx="12903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6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21" name="Google Shape;9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4"/>
          <p:cNvSpPr txBox="1"/>
          <p:nvPr/>
        </p:nvSpPr>
        <p:spPr>
          <a:xfrm>
            <a:off x="4489850" y="9621350"/>
            <a:ext cx="724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-23-081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65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28" name="Google Shape;928;p65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29" name="Google Shape;929;p6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65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931" name="Google Shape;931;p65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Gitlab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 Repository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932" name="Google Shape;932;p65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3" name="Google Shape;9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5"/>
          <p:cNvSpPr txBox="1"/>
          <p:nvPr/>
        </p:nvSpPr>
        <p:spPr>
          <a:xfrm>
            <a:off x="5266050" y="9706400"/>
            <a:ext cx="78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 - 23-081</a:t>
            </a:r>
            <a:endParaRPr/>
          </a:p>
        </p:txBody>
      </p:sp>
      <p:pic>
        <p:nvPicPr>
          <p:cNvPr id="935" name="Google Shape;93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141" y="2340079"/>
            <a:ext cx="14232357" cy="642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6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941" name="Google Shape;941;p66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66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943" name="Google Shape;943;p66"/>
          <p:cNvSpPr txBox="1"/>
          <p:nvPr/>
        </p:nvSpPr>
        <p:spPr>
          <a:xfrm>
            <a:off x="6148075" y="289800"/>
            <a:ext cx="6543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6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44" name="Google Shape;9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6"/>
          <p:cNvSpPr txBox="1"/>
          <p:nvPr/>
        </p:nvSpPr>
        <p:spPr>
          <a:xfrm>
            <a:off x="4042825" y="9622425"/>
            <a:ext cx="746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IT20174576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Madhubhashini A.D.P.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|TMP23-081</a:t>
            </a:r>
            <a:endParaRPr/>
          </a:p>
        </p:txBody>
      </p:sp>
      <p:pic>
        <p:nvPicPr>
          <p:cNvPr id="946" name="Google Shape;94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075" y="2357074"/>
            <a:ext cx="13418152" cy="569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7" name="Google Shape;947;p66"/>
          <p:cNvCxnSpPr/>
          <p:nvPr/>
        </p:nvCxnSpPr>
        <p:spPr>
          <a:xfrm>
            <a:off x="13615425" y="2414875"/>
            <a:ext cx="16500" cy="56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67"/>
          <p:cNvGrpSpPr/>
          <p:nvPr/>
        </p:nvGrpSpPr>
        <p:grpSpPr>
          <a:xfrm>
            <a:off x="653875" y="316673"/>
            <a:ext cx="17259413" cy="9467316"/>
            <a:chOff x="0" y="-47625"/>
            <a:chExt cx="4545659" cy="2493433"/>
          </a:xfrm>
        </p:grpSpPr>
        <p:sp>
          <p:nvSpPr>
            <p:cNvPr id="953" name="Google Shape;953;p67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4" name="Google Shape;954;p6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5" name="Google Shape;955;p67"/>
          <p:cNvSpPr txBox="1"/>
          <p:nvPr/>
        </p:nvSpPr>
        <p:spPr>
          <a:xfrm>
            <a:off x="1028700" y="1019175"/>
            <a:ext cx="987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Work Breakdown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5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Chart</a:t>
            </a:r>
            <a:r>
              <a:rPr b="1" lang="en-US" sz="5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pic>
        <p:nvPicPr>
          <p:cNvPr id="956" name="Google Shape;9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5" y="9482450"/>
            <a:ext cx="10203001" cy="6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00" y="2021300"/>
            <a:ext cx="16663924" cy="7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8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8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4" name="Google Shape;9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0" y="9493175"/>
            <a:ext cx="92392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68"/>
          <p:cNvSpPr txBox="1"/>
          <p:nvPr/>
        </p:nvSpPr>
        <p:spPr>
          <a:xfrm>
            <a:off x="1531775" y="2191800"/>
            <a:ext cx="15202800" cy="7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[</a:t>
            </a:r>
            <a:r>
              <a:rPr lang="en-US" sz="1100">
                <a:solidFill>
                  <a:schemeClr val="dk1"/>
                </a:solidFill>
              </a:rPr>
              <a:t>15]  </a:t>
            </a:r>
            <a:r>
              <a:rPr lang="en-US" sz="1100">
                <a:solidFill>
                  <a:srgbClr val="C6AD5F"/>
                </a:solidFill>
              </a:rPr>
              <a:t>	</a:t>
            </a:r>
            <a:r>
              <a:rPr lang="en-US" sz="1900">
                <a:solidFill>
                  <a:srgbClr val="C6AD5F"/>
                </a:solidFill>
              </a:rPr>
              <a:t>[1]   </a:t>
            </a:r>
            <a:r>
              <a:rPr lang="en-US" sz="2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H. 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M. Fardoun, A. A. Mashat, and J. Ramirez Castillo, “Recognition of familiar people with a mobile cloud architecture for Alzheimer patients,” </a:t>
            </a:r>
            <a:r>
              <a:rPr i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Disabil Rehabil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39, no. 4, pp. 398–402, Feb. 2017, doi: 10.3109/09638288.2015.1025992.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064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[4   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	[2]   Sadjad University of Technology, Institute of Electrical and Electronics Engineers. Iran Section., and Institute of Electrical and Electronics Engineers,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ICEE 2018 : 2018 26th Iranian Conference on Electrical Engineering : Sadjad University of Technology, 8-10 May 2018.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[3]   N. Aljojo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et al.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“Alzheimer assistant: a mobile application using Machine Learning,”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Revista Română de Informatică și Automatică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30, no. 4, pp. 7–26, Dec. 2020, doi: 10.33436/v30i4y202001tant: a mobile application using Machine Learning,”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Revista Română de Informatică și Automatică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30, no. 4, pp. 7–26, Dec. 2020, doi: 10.33436/v30i4y202001</a:t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[4] </a:t>
            </a:r>
            <a:r>
              <a:rPr lang="en-US" sz="28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M. M. Kasar, D. Bhattacharyya, and T. H. Kim, “Face recognition using neural network: A review,” </a:t>
            </a:r>
            <a:r>
              <a:rPr i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International Journal of Security and its Applications</a:t>
            </a: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, vol. 10, no. 3, pp. 81–100, 2016, doi: 10.14257/ijsia.2016.10.3.08.</a:t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[5]  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Institute of Electrical and Electronics Engineers and PPG Institute of Technology, </a:t>
            </a:r>
            <a:r>
              <a:rPr i="1"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Proceedings of the 5th International Conference on Communication and Electronics Systems (ICCES 2020) : 10-12, June 2020</a:t>
            </a:r>
            <a:r>
              <a:rPr lang="en-US" sz="2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3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9"/>
          <p:cNvSpPr/>
          <p:nvPr/>
        </p:nvSpPr>
        <p:spPr>
          <a:xfrm rot="5400000">
            <a:off x="-4538106" y="4549001"/>
            <a:ext cx="10250206" cy="1174005"/>
          </a:xfrm>
          <a:custGeom>
            <a:rect b="b" l="l" r="r" t="t"/>
            <a:pathLst>
              <a:path extrusionOk="0" h="1745732" w="7400871">
                <a:moveTo>
                  <a:pt x="46523" y="0"/>
                </a:moveTo>
                <a:lnTo>
                  <a:pt x="7354348" y="0"/>
                </a:lnTo>
                <a:cubicBezTo>
                  <a:pt x="7380042" y="0"/>
                  <a:pt x="7400871" y="20829"/>
                  <a:pt x="7400871" y="46523"/>
                </a:cubicBezTo>
                <a:lnTo>
                  <a:pt x="7400871" y="1699210"/>
                </a:lnTo>
                <a:cubicBezTo>
                  <a:pt x="7400871" y="1724903"/>
                  <a:pt x="7380042" y="1745732"/>
                  <a:pt x="7354348" y="1745732"/>
                </a:cubicBezTo>
                <a:lnTo>
                  <a:pt x="46523" y="1745732"/>
                </a:lnTo>
                <a:cubicBezTo>
                  <a:pt x="20829" y="1745732"/>
                  <a:pt x="0" y="1724903"/>
                  <a:pt x="0" y="1699210"/>
                </a:cubicBezTo>
                <a:lnTo>
                  <a:pt x="0" y="46523"/>
                </a:lnTo>
                <a:cubicBezTo>
                  <a:pt x="0" y="20829"/>
                  <a:pt x="20829" y="0"/>
                  <a:pt x="46523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9"/>
          <p:cNvSpPr txBox="1"/>
          <p:nvPr/>
        </p:nvSpPr>
        <p:spPr>
          <a:xfrm>
            <a:off x="1028700" y="6219729"/>
            <a:ext cx="536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9"/>
          <p:cNvSpPr txBox="1"/>
          <p:nvPr/>
        </p:nvSpPr>
        <p:spPr>
          <a:xfrm>
            <a:off x="2659425" y="595950"/>
            <a:ext cx="8938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Kachchakaduwa </a:t>
            </a:r>
            <a:r>
              <a:rPr b="1" lang="en-US" sz="6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E.U</a:t>
            </a:r>
            <a:endParaRPr b="1" sz="6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3" name="Google Shape;973;p69"/>
          <p:cNvSpPr txBox="1"/>
          <p:nvPr/>
        </p:nvSpPr>
        <p:spPr>
          <a:xfrm>
            <a:off x="2899425" y="3429000"/>
            <a:ext cx="7666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a tracking mechanism to track locations while establishing safe zones and analyzing their movement patterns for future predictions.</a:t>
            </a:r>
            <a:endParaRPr sz="2700">
              <a:solidFill>
                <a:srgbClr val="D75B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8763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74" name="Google Shape;974;p69"/>
          <p:cNvSpPr/>
          <p:nvPr/>
        </p:nvSpPr>
        <p:spPr>
          <a:xfrm>
            <a:off x="12515475" y="2366950"/>
            <a:ext cx="4983300" cy="7351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9"/>
          <p:cNvSpPr/>
          <p:nvPr/>
        </p:nvSpPr>
        <p:spPr>
          <a:xfrm>
            <a:off x="1174000" y="18450"/>
            <a:ext cx="197400" cy="102501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69"/>
          <p:cNvSpPr txBox="1"/>
          <p:nvPr/>
        </p:nvSpPr>
        <p:spPr>
          <a:xfrm>
            <a:off x="2981625" y="1777550"/>
            <a:ext cx="68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69"/>
          <p:cNvSpPr txBox="1"/>
          <p:nvPr/>
        </p:nvSpPr>
        <p:spPr>
          <a:xfrm>
            <a:off x="12416825" y="561450"/>
            <a:ext cx="51936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endParaRPr/>
          </a:p>
        </p:txBody>
      </p:sp>
      <p:sp>
        <p:nvSpPr>
          <p:cNvPr id="979" name="Google Shape;979;p69"/>
          <p:cNvSpPr txBox="1"/>
          <p:nvPr/>
        </p:nvSpPr>
        <p:spPr>
          <a:xfrm>
            <a:off x="2829725" y="1846600"/>
            <a:ext cx="95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BSc (Hons) in Information Technology (Specialization in Data Science)</a:t>
            </a:r>
            <a:endParaRPr b="1" sz="1800"/>
          </a:p>
        </p:txBody>
      </p:sp>
      <p:sp>
        <p:nvSpPr>
          <p:cNvPr id="980" name="Google Shape;980;p69"/>
          <p:cNvSpPr txBox="1"/>
          <p:nvPr/>
        </p:nvSpPr>
        <p:spPr>
          <a:xfrm>
            <a:off x="4827050" y="9664575"/>
            <a:ext cx="812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1" name="Google Shape;98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5800" y="2649388"/>
            <a:ext cx="4522651" cy="678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7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987" name="Google Shape;987;p7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988" name="Google Shape;988;p7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70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990" name="Google Shape;990;p70"/>
            <p:cNvSpPr txBox="1"/>
            <p:nvPr/>
          </p:nvSpPr>
          <p:spPr>
            <a:xfrm>
              <a:off x="0" y="-9525"/>
              <a:ext cx="171657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500">
                  <a:solidFill>
                    <a:srgbClr val="070707"/>
                  </a:solidFill>
                  <a:latin typeface="Inter"/>
                  <a:ea typeface="Inter"/>
                  <a:cs typeface="Inter"/>
                  <a:sym typeface="Inter"/>
                </a:rPr>
                <a:t>Research </a:t>
              </a:r>
              <a:r>
                <a:rPr b="1" lang="en-US" sz="7500">
                  <a:solidFill>
                    <a:srgbClr val="C6AD5F"/>
                  </a:solidFill>
                  <a:latin typeface="Inter"/>
                  <a:ea typeface="Inter"/>
                  <a:cs typeface="Inter"/>
                  <a:sym typeface="Inter"/>
                </a:rPr>
                <a:t>Problem</a:t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991" name="Google Shape;991;p70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2" name="Google Shape;99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99" y="48459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0"/>
          <p:cNvSpPr/>
          <p:nvPr/>
        </p:nvSpPr>
        <p:spPr>
          <a:xfrm>
            <a:off x="1636350" y="4188938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memorize all the activities and places that visit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4" name="Google Shape;994;p70"/>
          <p:cNvSpPr/>
          <p:nvPr/>
        </p:nvSpPr>
        <p:spPr>
          <a:xfrm>
            <a:off x="1636350" y="7137550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Inability to spend money on extra equipment due to moderate and poor economic level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95" name="Google Shape;99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8574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70"/>
          <p:cNvSpPr/>
          <p:nvPr/>
        </p:nvSpPr>
        <p:spPr>
          <a:xfrm>
            <a:off x="7867450" y="7137550"/>
            <a:ext cx="40458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Existing tools lacks accuracy, efficiency and simplicity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97" name="Google Shape;99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331299" y="4800901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0"/>
          <p:cNvSpPr/>
          <p:nvPr/>
        </p:nvSpPr>
        <p:spPr>
          <a:xfrm>
            <a:off x="7867450" y="4188948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cannot prioritize their supervision on patinet all the time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99" name="Google Shape;9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356049" y="7668013"/>
            <a:ext cx="837524" cy="6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70"/>
          <p:cNvSpPr/>
          <p:nvPr/>
        </p:nvSpPr>
        <p:spPr>
          <a:xfrm>
            <a:off x="13667725" y="7137550"/>
            <a:ext cx="4045800" cy="209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No ways to analyze patients history and predict future movements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01" name="Google Shape;100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385924" y="4800913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469687" y="7668038"/>
            <a:ext cx="837524" cy="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0"/>
          <p:cNvSpPr/>
          <p:nvPr/>
        </p:nvSpPr>
        <p:spPr>
          <a:xfrm>
            <a:off x="13667725" y="4188950"/>
            <a:ext cx="3996300" cy="209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50% of the Dementia patients dies and get immobilized due to wandering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5" name="Google Shape;1005;p70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1"/>
          <p:cNvSpPr txBox="1"/>
          <p:nvPr/>
        </p:nvSpPr>
        <p:spPr>
          <a:xfrm>
            <a:off x="5814500" y="931725"/>
            <a:ext cx="845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Gap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011" name="Google Shape;1011;p71"/>
          <p:cNvSpPr/>
          <p:nvPr/>
        </p:nvSpPr>
        <p:spPr>
          <a:xfrm>
            <a:off x="778550" y="4827075"/>
            <a:ext cx="4523619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cxnSp>
        <p:nvCxnSpPr>
          <p:cNvPr id="1012" name="Google Shape;1012;p71"/>
          <p:cNvCxnSpPr/>
          <p:nvPr/>
        </p:nvCxnSpPr>
        <p:spPr>
          <a:xfrm>
            <a:off x="2744650" y="2335775"/>
            <a:ext cx="12614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71"/>
          <p:cNvCxnSpPr/>
          <p:nvPr/>
        </p:nvCxnSpPr>
        <p:spPr>
          <a:xfrm>
            <a:off x="8507975" y="235752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4" name="Google Shape;10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4508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1"/>
          <p:cNvSpPr/>
          <p:nvPr/>
        </p:nvSpPr>
        <p:spPr>
          <a:xfrm>
            <a:off x="6200150" y="4827075"/>
            <a:ext cx="5036285" cy="3540197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016" name="Google Shape;1016;p71"/>
          <p:cNvSpPr/>
          <p:nvPr/>
        </p:nvSpPr>
        <p:spPr>
          <a:xfrm>
            <a:off x="12665825" y="4950575"/>
            <a:ext cx="4523619" cy="341727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017" name="Google Shape;1017;p71"/>
          <p:cNvSpPr txBox="1"/>
          <p:nvPr/>
        </p:nvSpPr>
        <p:spPr>
          <a:xfrm>
            <a:off x="1210050" y="4950575"/>
            <a:ext cx="3560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IoT-Based Wearable Devices for Patients Suffering from Alzheimer Disease [1]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8" name="Google Shape;1018;p71"/>
          <p:cNvSpPr txBox="1"/>
          <p:nvPr/>
        </p:nvSpPr>
        <p:spPr>
          <a:xfrm>
            <a:off x="12665650" y="4950575"/>
            <a:ext cx="4523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Real-time Location Tracker for Critical Health Patient using Arduino, GPS Neo6m and GSM Sim800L in Health Care [3]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9" name="Google Shape;1019;p71"/>
          <p:cNvSpPr txBox="1"/>
          <p:nvPr/>
        </p:nvSpPr>
        <p:spPr>
          <a:xfrm>
            <a:off x="6600175" y="5119575"/>
            <a:ext cx="4241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iWander: An Android Application for Dementia Patients [2]</a:t>
            </a:r>
            <a:endParaRPr b="1" sz="3000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0" name="Google Shape;1020;p71"/>
          <p:cNvSpPr/>
          <p:nvPr/>
        </p:nvSpPr>
        <p:spPr>
          <a:xfrm>
            <a:off x="1254850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A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21" name="Google Shape;1021;p71"/>
          <p:cNvCxnSpPr/>
          <p:nvPr/>
        </p:nvCxnSpPr>
        <p:spPr>
          <a:xfrm>
            <a:off x="2744650" y="233577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p71"/>
          <p:cNvCxnSpPr/>
          <p:nvPr/>
        </p:nvCxnSpPr>
        <p:spPr>
          <a:xfrm>
            <a:off x="15358750" y="2335775"/>
            <a:ext cx="0" cy="8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3" name="Google Shape;1023;p71"/>
          <p:cNvSpPr/>
          <p:nvPr/>
        </p:nvSpPr>
        <p:spPr>
          <a:xfrm>
            <a:off x="7018175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B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p71"/>
          <p:cNvSpPr/>
          <p:nvPr/>
        </p:nvSpPr>
        <p:spPr>
          <a:xfrm>
            <a:off x="13868950" y="3183875"/>
            <a:ext cx="2979600" cy="12831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Inter"/>
                <a:ea typeface="Inter"/>
                <a:cs typeface="Inter"/>
                <a:sym typeface="Inter"/>
              </a:rPr>
              <a:t>Research C</a:t>
            </a:r>
            <a:endParaRPr b="1" sz="3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71"/>
          <p:cNvSpPr txBox="1"/>
          <p:nvPr/>
        </p:nvSpPr>
        <p:spPr>
          <a:xfrm>
            <a:off x="3531650" y="9664575"/>
            <a:ext cx="941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1414350" y="1659025"/>
            <a:ext cx="41364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Affects the quality of life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6925289" y="271375"/>
            <a:ext cx="53595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Lack of </a:t>
            </a: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accessibility</a:t>
            </a: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options in available tools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126700" y="5378758"/>
            <a:ext cx="5012700" cy="19065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Lack of resources in available mediums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6234326" y="7689625"/>
            <a:ext cx="5647200" cy="19065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cannot always be available, whenever needed</a:t>
            </a:r>
            <a:endParaRPr b="1" sz="3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654849" y="5971645"/>
            <a:ext cx="5173500" cy="22320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Caregivers lack the expertise to handle the patient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2815647" y="2646625"/>
            <a:ext cx="5012700" cy="2043600"/>
          </a:xfrm>
          <a:prstGeom prst="roundRect">
            <a:avLst>
              <a:gd fmla="val 16667" name="adj"/>
            </a:avLst>
          </a:prstGeom>
          <a:solidFill>
            <a:srgbClr val="C6AD5F">
              <a:alpha val="64709"/>
            </a:srgbClr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Affording a caregiver is costly</a:t>
            </a:r>
            <a:endParaRPr b="1" sz="3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8250" y="-25"/>
            <a:ext cx="2559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79575" y="-25"/>
            <a:ext cx="364200" cy="102870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882" y="2793361"/>
            <a:ext cx="3603295" cy="441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Google Shape;1030;p72"/>
          <p:cNvGraphicFramePr/>
          <p:nvPr/>
        </p:nvGraphicFramePr>
        <p:xfrm>
          <a:off x="3063425" y="15924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{D3B25129-417B-49C7-999C-0362AEA24DDB}</a:tableStyleId>
              </a:tblPr>
              <a:tblGrid>
                <a:gridCol w="7419850"/>
                <a:gridCol w="1400950"/>
                <a:gridCol w="1302650"/>
                <a:gridCol w="1281850"/>
                <a:gridCol w="1545250"/>
              </a:tblGrid>
              <a:tr h="8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</a:t>
                      </a:r>
                      <a:r>
                        <a:rPr lang="en-US" sz="62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</a:t>
                      </a:r>
                      <a:r>
                        <a:rPr b="1" lang="en-US" sz="3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B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    </a:t>
                      </a:r>
                      <a:r>
                        <a:rPr b="1" lang="en-US" sz="6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</a:t>
                      </a:r>
                      <a:endParaRPr b="1" sz="62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Solution</a:t>
                      </a:r>
                      <a:endParaRPr b="1" sz="2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</a:tr>
              <a:tr h="120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Track the current location of the patient and monitor movement and speed constantly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Establish safe zones and change them according to the whereabouts at the time by caregivers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Analyze patient’s historical records and predict future movements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Alerting and alarming system for emergencies</a:t>
                      </a:r>
                      <a:endParaRPr b="1" sz="3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AD5F">
                        <a:alpha val="647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31" name="Google Shape;10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163" y="30876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275" y="30876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350" y="3030825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3213" y="4680338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72"/>
          <p:cNvPicPr preferRelativeResize="0"/>
          <p:nvPr/>
        </p:nvPicPr>
        <p:blipFill rotWithShape="1">
          <a:blip r:embed="rId3">
            <a:alphaModFix/>
          </a:blip>
          <a:srcRect b="21510" l="0" r="0" t="-21510"/>
          <a:stretch/>
        </p:blipFill>
        <p:spPr>
          <a:xfrm>
            <a:off x="14733213" y="592305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338" y="7023000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5950" y="4737113"/>
            <a:ext cx="740100" cy="796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/>
          <p:nvPr/>
        </p:nvSpPr>
        <p:spPr>
          <a:xfrm>
            <a:off x="32900" y="-8225"/>
            <a:ext cx="7401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2"/>
          <p:cNvSpPr/>
          <p:nvPr/>
        </p:nvSpPr>
        <p:spPr>
          <a:xfrm>
            <a:off x="822300" y="-8225"/>
            <a:ext cx="222000" cy="103365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4075" y="4737113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162" y="3087601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200" y="4737113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1187" y="597982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137" y="597982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125" y="7128513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250" y="7079763"/>
            <a:ext cx="923926" cy="90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212" y="707977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225" y="5979826"/>
            <a:ext cx="740100" cy="79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600" y="9625350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2"/>
          <p:cNvSpPr txBox="1"/>
          <p:nvPr/>
        </p:nvSpPr>
        <p:spPr>
          <a:xfrm>
            <a:off x="4572000" y="9664575"/>
            <a:ext cx="837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|TMP-23-081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73"/>
          <p:cNvGrpSpPr/>
          <p:nvPr/>
        </p:nvGrpSpPr>
        <p:grpSpPr>
          <a:xfrm>
            <a:off x="95994" y="-180827"/>
            <a:ext cx="7431984" cy="10467894"/>
            <a:chOff x="0" y="-47625"/>
            <a:chExt cx="1957382" cy="2756958"/>
          </a:xfrm>
        </p:grpSpPr>
        <p:sp>
          <p:nvSpPr>
            <p:cNvPr id="1056" name="Google Shape;1056;p73"/>
            <p:cNvSpPr/>
            <p:nvPr/>
          </p:nvSpPr>
          <p:spPr>
            <a:xfrm>
              <a:off x="0" y="0"/>
              <a:ext cx="1957382" cy="2709333"/>
            </a:xfrm>
            <a:custGeom>
              <a:rect b="b" l="l" r="r" t="t"/>
              <a:pathLst>
                <a:path extrusionOk="0" h="2709333" w="1957382">
                  <a:moveTo>
                    <a:pt x="0" y="0"/>
                  </a:moveTo>
                  <a:lnTo>
                    <a:pt x="1957382" y="0"/>
                  </a:lnTo>
                  <a:lnTo>
                    <a:pt x="19573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057" name="Google Shape;1057;p7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73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059" name="Google Shape;1059;p7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060" name="Google Shape;1060;p7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1" name="Google Shape;1061;p73"/>
          <p:cNvSpPr txBox="1"/>
          <p:nvPr/>
        </p:nvSpPr>
        <p:spPr>
          <a:xfrm>
            <a:off x="981925" y="699491"/>
            <a:ext cx="5660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Research Objectives</a:t>
            </a:r>
            <a:endParaRPr/>
          </a:p>
        </p:txBody>
      </p:sp>
      <p:sp>
        <p:nvSpPr>
          <p:cNvPr id="1062" name="Google Shape;1062;p73"/>
          <p:cNvSpPr txBox="1"/>
          <p:nvPr/>
        </p:nvSpPr>
        <p:spPr>
          <a:xfrm>
            <a:off x="482825" y="3988650"/>
            <a:ext cx="6763800" cy="5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a tracking mechanism to track locations while establishing safe zones and analyzing their movement patterns for future predictions</a:t>
            </a:r>
            <a:endParaRPr b="1" sz="3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63" name="Google Shape;1063;p73"/>
          <p:cNvCxnSpPr/>
          <p:nvPr/>
        </p:nvCxnSpPr>
        <p:spPr>
          <a:xfrm flipH="1" rot="10800000">
            <a:off x="7527975" y="2401100"/>
            <a:ext cx="5286300" cy="342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4" name="Google Shape;1064;p73"/>
          <p:cNvCxnSpPr/>
          <p:nvPr/>
        </p:nvCxnSpPr>
        <p:spPr>
          <a:xfrm>
            <a:off x="7581625" y="5829500"/>
            <a:ext cx="51804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73"/>
          <p:cNvCxnSpPr/>
          <p:nvPr/>
        </p:nvCxnSpPr>
        <p:spPr>
          <a:xfrm>
            <a:off x="7507625" y="5854800"/>
            <a:ext cx="5328600" cy="259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6" name="Google Shape;1066;p73"/>
          <p:cNvSpPr/>
          <p:nvPr/>
        </p:nvSpPr>
        <p:spPr>
          <a:xfrm>
            <a:off x="12836125" y="353900"/>
            <a:ext cx="4781400" cy="25902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Inter"/>
                <a:ea typeface="Inter"/>
                <a:cs typeface="Inter"/>
                <a:sym typeface="Inter"/>
              </a:rPr>
              <a:t>Inventing a mechanism to constantly track real-time locations of patients and maintain communication with caregiver.</a:t>
            </a:r>
            <a:endParaRPr b="1"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12846250" y="3239300"/>
            <a:ext cx="4781400" cy="32940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Create a system to establishing safe zones with customizable options while giving alerts to the caregivers in emergencies.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12889775" y="6902900"/>
            <a:ext cx="4781400" cy="2709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Build a predictive model to analyze patient’s historic records and predict future movements.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69" name="Google Shape;1069;p73"/>
          <p:cNvCxnSpPr/>
          <p:nvPr/>
        </p:nvCxnSpPr>
        <p:spPr>
          <a:xfrm>
            <a:off x="1093650" y="3437225"/>
            <a:ext cx="5007900" cy="0"/>
          </a:xfrm>
          <a:prstGeom prst="straightConnector1">
            <a:avLst/>
          </a:prstGeom>
          <a:noFill/>
          <a:ln cap="flat" cmpd="sng" w="9525">
            <a:solidFill>
              <a:srgbClr val="D75B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0" name="Google Shape;1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3"/>
          <p:cNvSpPr txBox="1"/>
          <p:nvPr/>
        </p:nvSpPr>
        <p:spPr>
          <a:xfrm>
            <a:off x="3760250" y="9664575"/>
            <a:ext cx="69879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4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077" name="Google Shape;1077;p74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079" name="Google Shape;1079;p74"/>
          <p:cNvSpPr txBox="1"/>
          <p:nvPr/>
        </p:nvSpPr>
        <p:spPr>
          <a:xfrm>
            <a:off x="4572000" y="40663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0" name="Google Shape;10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5"/>
          <p:cNvSpPr/>
          <p:nvPr/>
        </p:nvSpPr>
        <p:spPr>
          <a:xfrm>
            <a:off x="32900" y="41125"/>
            <a:ext cx="182880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5"/>
          <p:cNvSpPr/>
          <p:nvPr/>
        </p:nvSpPr>
        <p:spPr>
          <a:xfrm rot="5400000">
            <a:off x="-4374700" y="5188825"/>
            <a:ext cx="9555300" cy="7401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5"/>
          <p:cNvSpPr/>
          <p:nvPr/>
        </p:nvSpPr>
        <p:spPr>
          <a:xfrm flipH="1">
            <a:off x="32850" y="41125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5"/>
          <p:cNvSpPr txBox="1"/>
          <p:nvPr/>
        </p:nvSpPr>
        <p:spPr>
          <a:xfrm>
            <a:off x="5735600" y="1275525"/>
            <a:ext cx="688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System 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Diagram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0" name="Google Shape;10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5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92" name="Google Shape;109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38" y="2659700"/>
            <a:ext cx="8616925" cy="6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6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3276700" y="-4933550"/>
            <a:ext cx="15176326" cy="2128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76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099" name="Google Shape;1099;p76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100" name="Google Shape;1100;p7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1" name="Google Shape;1101;p76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02" name="Google Shape;110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6"/>
          <p:cNvSpPr txBox="1"/>
          <p:nvPr/>
        </p:nvSpPr>
        <p:spPr>
          <a:xfrm>
            <a:off x="3338550" y="781225"/>
            <a:ext cx="1300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Tools and T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echnologies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4" name="Google Shape;1104;p76"/>
          <p:cNvSpPr/>
          <p:nvPr/>
        </p:nvSpPr>
        <p:spPr>
          <a:xfrm>
            <a:off x="1744225" y="2797225"/>
            <a:ext cx="37611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React Native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5" name="Google Shape;1105;p76"/>
          <p:cNvSpPr/>
          <p:nvPr/>
        </p:nvSpPr>
        <p:spPr>
          <a:xfrm>
            <a:off x="1744225" y="5158975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50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Firebase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6" name="Google Shape;1106;p76"/>
          <p:cNvSpPr/>
          <p:nvPr/>
        </p:nvSpPr>
        <p:spPr>
          <a:xfrm>
            <a:off x="13082625" y="7019650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Python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7" name="Google Shape;1107;p76"/>
          <p:cNvSpPr/>
          <p:nvPr/>
        </p:nvSpPr>
        <p:spPr>
          <a:xfrm>
            <a:off x="13179650" y="4244863"/>
            <a:ext cx="32958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  GitLab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08" name="Google Shape;110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4800" y="5657563"/>
            <a:ext cx="11715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6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0" name="Google Shape;111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063" y="2359343"/>
            <a:ext cx="4317271" cy="26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337" y="4703732"/>
            <a:ext cx="3637774" cy="27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60063" y="4081388"/>
            <a:ext cx="1784400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0650" y="7432050"/>
            <a:ext cx="1482901" cy="14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6"/>
          <p:cNvSpPr/>
          <p:nvPr/>
        </p:nvSpPr>
        <p:spPr>
          <a:xfrm>
            <a:off x="2691450" y="7411775"/>
            <a:ext cx="3761100" cy="1652700"/>
          </a:xfrm>
          <a:prstGeom prst="roundRect">
            <a:avLst>
              <a:gd fmla="val 16667" name="adj"/>
            </a:avLst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Inter"/>
                <a:ea typeface="Inter"/>
                <a:cs typeface="Inter"/>
                <a:sym typeface="Inter"/>
              </a:rPr>
              <a:t>     JavaScript</a:t>
            </a:r>
            <a:endParaRPr b="1" sz="3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7"/>
          <p:cNvSpPr txBox="1"/>
          <p:nvPr/>
        </p:nvSpPr>
        <p:spPr>
          <a:xfrm>
            <a:off x="2838725" y="38209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Evidences for the </a:t>
            </a: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Completion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0" name="Google Shape;1120;p77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" name="Google Shape;11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7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|     2023-081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225" y="2376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8"/>
          <p:cNvSpPr txBox="1"/>
          <p:nvPr/>
        </p:nvSpPr>
        <p:spPr>
          <a:xfrm>
            <a:off x="2598475" y="4132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Portable </a:t>
            </a: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Location Tracker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9"/>
          <p:cNvSpPr txBox="1"/>
          <p:nvPr/>
        </p:nvSpPr>
        <p:spPr>
          <a:xfrm>
            <a:off x="2598475" y="855200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Location Tracker and models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4" name="Google Shape;1134;p79"/>
          <p:cNvSpPr/>
          <p:nvPr/>
        </p:nvSpPr>
        <p:spPr>
          <a:xfrm>
            <a:off x="1685725" y="3429000"/>
            <a:ext cx="6191700" cy="51723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Geofencing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method of defining virtual barriers on a real geographical location [4]. Can use to define safe zones and trigger alerts when patients enter or exit the defined areas. 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5" name="Google Shape;1135;p79"/>
          <p:cNvSpPr/>
          <p:nvPr/>
        </p:nvSpPr>
        <p:spPr>
          <a:xfrm>
            <a:off x="10467975" y="3420775"/>
            <a:ext cx="5970000" cy="517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6AD5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Random Forest Algorithms and Decision Tree Algorithms  p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rovide predictions with high accuracies by combining multiple 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classifiers</a:t>
            </a: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for problem solving [5] 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6" name="Google Shape;1136;p79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7" name="Google Shape;11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9"/>
          <p:cNvSpPr txBox="1"/>
          <p:nvPr/>
        </p:nvSpPr>
        <p:spPr>
          <a:xfrm>
            <a:off x="1818050" y="3741500"/>
            <a:ext cx="410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Artificial Neural Network (ANN)</a:t>
            </a:r>
            <a:endParaRPr b="1" sz="24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9" name="Google Shape;1139;p79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0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0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7" name="Google Shape;1147;p80"/>
          <p:cNvSpPr txBox="1"/>
          <p:nvPr/>
        </p:nvSpPr>
        <p:spPr>
          <a:xfrm>
            <a:off x="2598475" y="39082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Inter"/>
                <a:ea typeface="Inter"/>
                <a:cs typeface="Inter"/>
                <a:sym typeface="Inter"/>
              </a:rPr>
              <a:t>Decision Tree Algorithm</a:t>
            </a:r>
            <a:endParaRPr b="1" sz="72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48" name="Google Shape;114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175" y="1628650"/>
            <a:ext cx="7007750" cy="3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3325" y="1628650"/>
            <a:ext cx="7903424" cy="39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3175" y="5917900"/>
            <a:ext cx="7007751" cy="37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3326" y="5765500"/>
            <a:ext cx="7903435" cy="37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1"/>
          <p:cNvSpPr txBox="1"/>
          <p:nvPr/>
        </p:nvSpPr>
        <p:spPr>
          <a:xfrm>
            <a:off x="7186925" y="3420775"/>
            <a:ext cx="16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7" name="Google Shape;11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1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9" name="Google Shape;1159;p81"/>
          <p:cNvSpPr txBox="1"/>
          <p:nvPr/>
        </p:nvSpPr>
        <p:spPr>
          <a:xfrm>
            <a:off x="2598475" y="413275"/>
            <a:ext cx="1346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Random Forest Algorithm</a:t>
            </a:r>
            <a:endParaRPr b="1" sz="7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60" name="Google Shape;116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25" y="1652600"/>
            <a:ext cx="8646499" cy="3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1325" y="1706275"/>
            <a:ext cx="9084275" cy="38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425" y="5565525"/>
            <a:ext cx="8646500" cy="4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51325" y="5565525"/>
            <a:ext cx="9084274" cy="40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4934662" y="2306775"/>
            <a:ext cx="8056880" cy="3034792"/>
          </a:xfrm>
          <a:custGeom>
            <a:rect b="b" l="l" r="r" t="t"/>
            <a:pathLst>
              <a:path extrusionOk="0" h="406400" w="812800">
                <a:moveTo>
                  <a:pt x="0" y="0"/>
                </a:moveTo>
                <a:lnTo>
                  <a:pt x="812800" y="0"/>
                </a:lnTo>
                <a:lnTo>
                  <a:pt x="812800" y="406400"/>
                </a:lnTo>
                <a:lnTo>
                  <a:pt x="0" y="406400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235824" y="6971800"/>
            <a:ext cx="4052033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72" name="Google Shape;172;p19"/>
          <p:cNvSpPr txBox="1"/>
          <p:nvPr/>
        </p:nvSpPr>
        <p:spPr>
          <a:xfrm>
            <a:off x="4038325" y="476450"/>
            <a:ext cx="109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Research </a:t>
            </a:r>
            <a:r>
              <a:rPr b="1" lang="en-US" sz="7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Objectives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3446275" y="6971800"/>
            <a:ext cx="4240996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74" name="Google Shape;174;p19"/>
          <p:cNvSpPr txBox="1"/>
          <p:nvPr/>
        </p:nvSpPr>
        <p:spPr>
          <a:xfrm>
            <a:off x="5830650" y="2577375"/>
            <a:ext cx="6626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To explore and identify the feasible solutions to develop a smart solution to improve the quality of life and independence of Dementia patients</a:t>
            </a:r>
            <a:endParaRPr b="1" sz="3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>
            <a:off x="8798650" y="5070975"/>
            <a:ext cx="13800" cy="962100"/>
          </a:xfrm>
          <a:prstGeom prst="straightConnector1">
            <a:avLst/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/>
          <p:nvPr/>
        </p:nvCxnSpPr>
        <p:spPr>
          <a:xfrm flipH="1" rot="10800000">
            <a:off x="2647800" y="5996788"/>
            <a:ext cx="12630600" cy="4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/>
          <p:nvPr/>
        </p:nvCxnSpPr>
        <p:spPr>
          <a:xfrm>
            <a:off x="2697150" y="601102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/>
          <p:nvPr/>
        </p:nvCxnSpPr>
        <p:spPr>
          <a:xfrm>
            <a:off x="6451175" y="6063700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10834325" y="601117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9"/>
          <p:cNvCxnSpPr/>
          <p:nvPr/>
        </p:nvCxnSpPr>
        <p:spPr>
          <a:xfrm>
            <a:off x="15278400" y="6011025"/>
            <a:ext cx="0" cy="9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9527025"/>
            <a:ext cx="3295825" cy="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438300" y="7025800"/>
            <a:ext cx="337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Analyze wandering and predict future movement.</a:t>
            </a:r>
            <a:endParaRPr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13618125" y="7202600"/>
            <a:ext cx="364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Feelings detection mechanism to provide musical ther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sessions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4572000" y="6971800"/>
            <a:ext cx="4240996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9189550" y="6971800"/>
            <a:ext cx="4052033" cy="2493503"/>
          </a:xfrm>
          <a:custGeom>
            <a:rect b="b" l="l" r="r" t="t"/>
            <a:pathLst>
              <a:path extrusionOk="0" h="245847" w="657264">
                <a:moveTo>
                  <a:pt x="0" y="0"/>
                </a:moveTo>
                <a:lnTo>
                  <a:pt x="657264" y="0"/>
                </a:lnTo>
                <a:lnTo>
                  <a:pt x="657264" y="245847"/>
                </a:lnTo>
                <a:lnTo>
                  <a:pt x="0" y="245847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sp>
        <p:nvSpPr>
          <p:cNvPr id="186" name="Google Shape;186;p19"/>
          <p:cNvSpPr txBox="1"/>
          <p:nvPr/>
        </p:nvSpPr>
        <p:spPr>
          <a:xfrm>
            <a:off x="4670338" y="7234125"/>
            <a:ext cx="40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9391900" y="7202600"/>
            <a:ext cx="34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Maintain a digital diary via voice recognition for mental stability.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000200" y="7256650"/>
            <a:ext cx="34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Face recognition system to detect loved ones and relatives.</a:t>
            </a:r>
            <a:endParaRPr b="1" sz="3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2"/>
          <p:cNvSpPr/>
          <p:nvPr/>
        </p:nvSpPr>
        <p:spPr>
          <a:xfrm>
            <a:off x="191989" y="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169" name="Google Shape;1169;p82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283329" y="-1185153"/>
            <a:ext cx="4584141" cy="50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2"/>
          <p:cNvSpPr/>
          <p:nvPr/>
        </p:nvSpPr>
        <p:spPr>
          <a:xfrm>
            <a:off x="3784175" y="4325650"/>
            <a:ext cx="11368557" cy="4421459"/>
          </a:xfrm>
          <a:custGeom>
            <a:rect b="b" l="l" r="r" t="t"/>
            <a:pathLst>
              <a:path extrusionOk="0" h="2600858" w="8628886">
                <a:moveTo>
                  <a:pt x="39902" y="0"/>
                </a:moveTo>
                <a:lnTo>
                  <a:pt x="8588985" y="0"/>
                </a:lnTo>
                <a:cubicBezTo>
                  <a:pt x="8599567" y="0"/>
                  <a:pt x="8609716" y="4204"/>
                  <a:pt x="8617200" y="11687"/>
                </a:cubicBezTo>
                <a:cubicBezTo>
                  <a:pt x="8624683" y="19170"/>
                  <a:pt x="8628886" y="29319"/>
                  <a:pt x="8628886" y="39902"/>
                </a:cubicBezTo>
                <a:lnTo>
                  <a:pt x="8628886" y="2560956"/>
                </a:lnTo>
                <a:cubicBezTo>
                  <a:pt x="8628886" y="2571538"/>
                  <a:pt x="8624683" y="2581688"/>
                  <a:pt x="8617200" y="2589171"/>
                </a:cubicBezTo>
                <a:cubicBezTo>
                  <a:pt x="8609716" y="2596654"/>
                  <a:pt x="8599567" y="2600858"/>
                  <a:pt x="8588985" y="2600858"/>
                </a:cubicBezTo>
                <a:lnTo>
                  <a:pt x="39902" y="2600858"/>
                </a:lnTo>
                <a:cubicBezTo>
                  <a:pt x="29319" y="2600858"/>
                  <a:pt x="19170" y="2596654"/>
                  <a:pt x="11687" y="2589171"/>
                </a:cubicBezTo>
                <a:cubicBezTo>
                  <a:pt x="4204" y="2581688"/>
                  <a:pt x="0" y="2571538"/>
                  <a:pt x="0" y="2560956"/>
                </a:cubicBezTo>
                <a:lnTo>
                  <a:pt x="0" y="39902"/>
                </a:lnTo>
                <a:cubicBezTo>
                  <a:pt x="0" y="29319"/>
                  <a:pt x="4204" y="19170"/>
                  <a:pt x="11687" y="11687"/>
                </a:cubicBezTo>
                <a:cubicBezTo>
                  <a:pt x="19170" y="4204"/>
                  <a:pt x="29319" y="0"/>
                  <a:pt x="39902" y="0"/>
                </a:cubicBezTo>
                <a:close/>
              </a:path>
            </a:pathLst>
          </a:custGeom>
          <a:solidFill>
            <a:srgbClr val="0707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Integrate and test the whole system together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AD5F"/>
              </a:buClr>
              <a:buSzPts val="3600"/>
              <a:buFont typeface="Inter"/>
              <a:buChar char="●"/>
            </a:pPr>
            <a:r>
              <a:rPr b="1" lang="en-US" sz="3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Commercialize the application</a:t>
            </a:r>
            <a:endParaRPr b="1" sz="3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1" name="Google Shape;1171;p82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172" name="Google Shape;1172;p82"/>
          <p:cNvSpPr txBox="1"/>
          <p:nvPr/>
        </p:nvSpPr>
        <p:spPr>
          <a:xfrm>
            <a:off x="3335775" y="1007125"/>
            <a:ext cx="12903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latin typeface="Inter"/>
                <a:ea typeface="Inter"/>
                <a:cs typeface="Inter"/>
                <a:sym typeface="Inter"/>
              </a:rPr>
              <a:t>Tasks to be completed</a:t>
            </a:r>
            <a:endParaRPr b="1" sz="6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3" name="Google Shape;117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24" y="93510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2"/>
          <p:cNvSpPr txBox="1"/>
          <p:nvPr/>
        </p:nvSpPr>
        <p:spPr>
          <a:xfrm>
            <a:off x="4489850" y="9621350"/>
            <a:ext cx="724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83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180" name="Google Shape;1180;p83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</p:sp>
        <p:sp>
          <p:nvSpPr>
            <p:cNvPr id="1181" name="Google Shape;1181;p8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2" name="Google Shape;1182;p83"/>
          <p:cNvGrpSpPr/>
          <p:nvPr/>
        </p:nvGrpSpPr>
        <p:grpSpPr>
          <a:xfrm>
            <a:off x="1028700" y="1021556"/>
            <a:ext cx="12874275" cy="1676347"/>
            <a:chOff x="0" y="-9525"/>
            <a:chExt cx="17165700" cy="2235130"/>
          </a:xfrm>
        </p:grpSpPr>
        <p:sp>
          <p:nvSpPr>
            <p:cNvPr id="1183" name="Google Shape;1183;p83"/>
            <p:cNvSpPr txBox="1"/>
            <p:nvPr/>
          </p:nvSpPr>
          <p:spPr>
            <a:xfrm>
              <a:off x="0" y="-952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6AD5F"/>
                </a:solidFill>
              </a:endParaRPr>
            </a:p>
          </p:txBody>
        </p:sp>
        <p:sp>
          <p:nvSpPr>
            <p:cNvPr id="1184" name="Google Shape;1184;p83"/>
            <p:cNvSpPr txBox="1"/>
            <p:nvPr/>
          </p:nvSpPr>
          <p:spPr>
            <a:xfrm>
              <a:off x="0" y="1938205"/>
              <a:ext cx="17165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5" name="Google Shape;11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83"/>
          <p:cNvSpPr txBox="1"/>
          <p:nvPr/>
        </p:nvSpPr>
        <p:spPr>
          <a:xfrm>
            <a:off x="3760250" y="9664575"/>
            <a:ext cx="919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7" name="Google Shape;1187;p83"/>
          <p:cNvSpPr txBox="1"/>
          <p:nvPr/>
        </p:nvSpPr>
        <p:spPr>
          <a:xfrm>
            <a:off x="625475" y="313831"/>
            <a:ext cx="12874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70707"/>
                </a:solidFill>
                <a:latin typeface="Inter"/>
                <a:ea typeface="Inter"/>
                <a:cs typeface="Inter"/>
                <a:sym typeface="Inter"/>
              </a:rPr>
              <a:t>Gitlab</a:t>
            </a:r>
            <a:r>
              <a:rPr b="1" lang="en-US" sz="75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 Repository</a:t>
            </a:r>
            <a:endParaRPr>
              <a:solidFill>
                <a:srgbClr val="C6AD5F"/>
              </a:solidFill>
            </a:endParaRPr>
          </a:p>
        </p:txBody>
      </p:sp>
      <p:pic>
        <p:nvPicPr>
          <p:cNvPr id="1188" name="Google Shape;118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657475"/>
            <a:ext cx="16048151" cy="77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4"/>
          <p:cNvSpPr/>
          <p:nvPr/>
        </p:nvSpPr>
        <p:spPr>
          <a:xfrm>
            <a:off x="192025" y="0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194" name="Google Shape;1194;p84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4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196" name="Google Shape;1196;p84"/>
          <p:cNvSpPr txBox="1"/>
          <p:nvPr/>
        </p:nvSpPr>
        <p:spPr>
          <a:xfrm>
            <a:off x="5386075" y="36600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Gantt Chart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9" name="Google Shape;119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00" y="1989013"/>
            <a:ext cx="15049926" cy="7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/>
        </p:nvSpPr>
        <p:spPr>
          <a:xfrm>
            <a:off x="3757925" y="52650"/>
            <a:ext cx="1203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Inter"/>
                <a:ea typeface="Inter"/>
                <a:cs typeface="Inter"/>
                <a:sym typeface="Inter"/>
              </a:rPr>
              <a:t>Work Break</a:t>
            </a: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down Structure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5" name="Google Shape;1205;p85"/>
          <p:cNvSpPr txBox="1"/>
          <p:nvPr/>
        </p:nvSpPr>
        <p:spPr>
          <a:xfrm>
            <a:off x="2618900" y="1356825"/>
            <a:ext cx="13428300" cy="1893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76300" rtl="0" algn="l">
              <a:lnSpc>
                <a:spcPct val="15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Providing a smart solution for wandering behaviour of dementia patients by inventing </a:t>
            </a:r>
            <a:r>
              <a:rPr b="1" lang="en-US" sz="2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tracking mechanism</a:t>
            </a:r>
            <a:r>
              <a:rPr b="1"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to track locations while establishing safe zones and analyzing their movement patterns for future predictions</a:t>
            </a:r>
            <a:endParaRPr b="1" sz="2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6" name="Google Shape;1206;p85"/>
          <p:cNvSpPr/>
          <p:nvPr/>
        </p:nvSpPr>
        <p:spPr>
          <a:xfrm>
            <a:off x="3209425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Requirement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7" name="Google Shape;1207;p85"/>
          <p:cNvSpPr/>
          <p:nvPr/>
        </p:nvSpPr>
        <p:spPr>
          <a:xfrm>
            <a:off x="188525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Feasibility Study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8" name="Google Shape;1208;p85"/>
          <p:cNvSpPr/>
          <p:nvPr/>
        </p:nvSpPr>
        <p:spPr>
          <a:xfrm>
            <a:off x="6230313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Design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9" name="Google Shape;1209;p85"/>
          <p:cNvSpPr/>
          <p:nvPr/>
        </p:nvSpPr>
        <p:spPr>
          <a:xfrm>
            <a:off x="929003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Implementation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0" name="Google Shape;1210;p85"/>
          <p:cNvSpPr/>
          <p:nvPr/>
        </p:nvSpPr>
        <p:spPr>
          <a:xfrm>
            <a:off x="12369188" y="3829700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Testing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1" name="Google Shape;1211;p85"/>
          <p:cNvSpPr/>
          <p:nvPr/>
        </p:nvSpPr>
        <p:spPr>
          <a:xfrm>
            <a:off x="15448350" y="3792675"/>
            <a:ext cx="2586000" cy="11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12" name="Google Shape;1212;p85"/>
          <p:cNvCxnSpPr/>
          <p:nvPr/>
        </p:nvCxnSpPr>
        <p:spPr>
          <a:xfrm>
            <a:off x="1463600" y="3535038"/>
            <a:ext cx="15738900" cy="4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85"/>
          <p:cNvCxnSpPr>
            <a:stCxn id="1207" idx="0"/>
            <a:endCxn id="1207" idx="0"/>
          </p:cNvCxnSpPr>
          <p:nvPr/>
        </p:nvCxnSpPr>
        <p:spPr>
          <a:xfrm>
            <a:off x="1481525" y="3792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85"/>
          <p:cNvCxnSpPr>
            <a:stCxn id="1206" idx="0"/>
            <a:endCxn id="1206" idx="0"/>
          </p:cNvCxnSpPr>
          <p:nvPr/>
        </p:nvCxnSpPr>
        <p:spPr>
          <a:xfrm>
            <a:off x="4502425" y="382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85"/>
          <p:cNvSpPr/>
          <p:nvPr/>
        </p:nvSpPr>
        <p:spPr>
          <a:xfrm>
            <a:off x="1885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Identifying the problem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6" name="Google Shape;1216;p85"/>
          <p:cNvSpPr/>
          <p:nvPr/>
        </p:nvSpPr>
        <p:spPr>
          <a:xfrm>
            <a:off x="188525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Design a Solution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7" name="Google Shape;1217;p85"/>
          <p:cNvSpPr/>
          <p:nvPr/>
        </p:nvSpPr>
        <p:spPr>
          <a:xfrm>
            <a:off x="188525" y="7268113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Literature Review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8" name="Google Shape;1218;p85"/>
          <p:cNvSpPr/>
          <p:nvPr/>
        </p:nvSpPr>
        <p:spPr>
          <a:xfrm>
            <a:off x="3209425" y="72681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Well Optimized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19" name="Google Shape;1219;p85"/>
          <p:cNvSpPr/>
          <p:nvPr/>
        </p:nvSpPr>
        <p:spPr>
          <a:xfrm>
            <a:off x="3209425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Analize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0" name="Google Shape;1220;p85"/>
          <p:cNvSpPr/>
          <p:nvPr/>
        </p:nvSpPr>
        <p:spPr>
          <a:xfrm>
            <a:off x="32094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Gather Requirements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1" name="Google Shape;1221;p85"/>
          <p:cNvSpPr/>
          <p:nvPr/>
        </p:nvSpPr>
        <p:spPr>
          <a:xfrm>
            <a:off x="625310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nter SemiBold"/>
                <a:ea typeface="Inter SemiBold"/>
                <a:cs typeface="Inter SemiBold"/>
                <a:sym typeface="Inter SemiBold"/>
              </a:rPr>
              <a:t>Interface Design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2" name="Google Shape;1222;p85"/>
          <p:cNvSpPr/>
          <p:nvPr/>
        </p:nvSpPr>
        <p:spPr>
          <a:xfrm>
            <a:off x="6230325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Design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3" name="Google Shape;1223;p85"/>
          <p:cNvSpPr/>
          <p:nvPr/>
        </p:nvSpPr>
        <p:spPr>
          <a:xfrm>
            <a:off x="930815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Implement a safe zones monitoring system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4" name="Google Shape;1224;p85"/>
          <p:cNvSpPr/>
          <p:nvPr/>
        </p:nvSpPr>
        <p:spPr>
          <a:xfrm>
            <a:off x="12378250" y="621737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Integration 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5" name="Google Shape;1225;p85"/>
          <p:cNvSpPr/>
          <p:nvPr/>
        </p:nvSpPr>
        <p:spPr>
          <a:xfrm>
            <a:off x="12372525" y="7276188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 Acceptance </a:t>
            </a: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6" name="Google Shape;1226;p85"/>
          <p:cNvSpPr/>
          <p:nvPr/>
        </p:nvSpPr>
        <p:spPr>
          <a:xfrm>
            <a:off x="15448300" y="835575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Final Report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7" name="Google Shape;1227;p85"/>
          <p:cNvSpPr/>
          <p:nvPr/>
        </p:nvSpPr>
        <p:spPr>
          <a:xfrm>
            <a:off x="15448350" y="61805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Proposal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28" name="Google Shape;1228;p85"/>
          <p:cNvSpPr/>
          <p:nvPr/>
        </p:nvSpPr>
        <p:spPr>
          <a:xfrm>
            <a:off x="15448350" y="510900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Project Charter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29" name="Google Shape;12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85"/>
          <p:cNvSpPr/>
          <p:nvPr/>
        </p:nvSpPr>
        <p:spPr>
          <a:xfrm>
            <a:off x="12378250" y="83350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Inter SemiBold"/>
                <a:ea typeface="Inter SemiBold"/>
                <a:cs typeface="Inter SemiBold"/>
                <a:sym typeface="Inter SemiBold"/>
              </a:rPr>
              <a:t>System Testing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31" name="Google Shape;1231;p85"/>
          <p:cNvSpPr txBox="1"/>
          <p:nvPr/>
        </p:nvSpPr>
        <p:spPr>
          <a:xfrm>
            <a:off x="3760250" y="9664575"/>
            <a:ext cx="787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2" name="Google Shape;1232;p85"/>
          <p:cNvSpPr/>
          <p:nvPr/>
        </p:nvSpPr>
        <p:spPr>
          <a:xfrm>
            <a:off x="9301425" y="512975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Implement a real-time location tracking system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33" name="Google Shape;1233;p85"/>
          <p:cNvSpPr/>
          <p:nvPr/>
        </p:nvSpPr>
        <p:spPr>
          <a:xfrm>
            <a:off x="9328863" y="7231250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Implement a future movements predictive model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34" name="Google Shape;1234;p85"/>
          <p:cNvSpPr/>
          <p:nvPr/>
        </p:nvSpPr>
        <p:spPr>
          <a:xfrm>
            <a:off x="15416175" y="7268125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Research Paper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35" name="Google Shape;1235;p85"/>
          <p:cNvSpPr/>
          <p:nvPr/>
        </p:nvSpPr>
        <p:spPr>
          <a:xfrm>
            <a:off x="12374888" y="5148188"/>
            <a:ext cx="2195700" cy="858900"/>
          </a:xfrm>
          <a:prstGeom prst="rect">
            <a:avLst/>
          </a:prstGeom>
          <a:solidFill>
            <a:srgbClr val="C6AD5F">
              <a:alpha val="647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Unit Testing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6"/>
          <p:cNvSpPr/>
          <p:nvPr/>
        </p:nvSpPr>
        <p:spPr>
          <a:xfrm>
            <a:off x="106900" y="90450"/>
            <a:ext cx="246600" cy="10089600"/>
          </a:xfrm>
          <a:prstGeom prst="rect">
            <a:avLst/>
          </a:prstGeom>
          <a:solidFill>
            <a:srgbClr val="C6AD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86"/>
          <p:cNvSpPr txBox="1"/>
          <p:nvPr/>
        </p:nvSpPr>
        <p:spPr>
          <a:xfrm>
            <a:off x="1069000" y="707175"/>
            <a:ext cx="62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60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2" name="Google Shape;12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6"/>
          <p:cNvSpPr txBox="1"/>
          <p:nvPr/>
        </p:nvSpPr>
        <p:spPr>
          <a:xfrm>
            <a:off x="3760250" y="9664575"/>
            <a:ext cx="768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IT20230388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|   Kachchakaduwa E.U.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</a:t>
            </a: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|    2023-081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86"/>
          <p:cNvSpPr txBox="1"/>
          <p:nvPr/>
        </p:nvSpPr>
        <p:spPr>
          <a:xfrm>
            <a:off x="1222250" y="1900800"/>
            <a:ext cx="16550700" cy="5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[1] Waleed Salehi, Gaurav Gupta, Surbhi Bhatia, Deepika Koundal, Arwa Mashat, Assaye Belay, "IoT-Based Wearable Devices for Patients Suffering from," 2022.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[2] Frank Sposaro, Justin Danielson, Gary Tyson, "iWander: An Android Application," 2010.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[3] Pratik Kanani, Dr. Mamta Padole, "Real-time Location Tracker for Critical Health," 2020.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[4] Aagy Paulose, Aswathy K S, Nurjahan V A, "Smart Geofencing: An Inventive Mobile Marketing Strategy," p. 2019.</a:t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[5] [Online]. Available:https://www.simplilearn.com/tutorials/machine-learning-tutorial/random-forest-algorithm/.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7"/>
          <p:cNvSpPr/>
          <p:nvPr/>
        </p:nvSpPr>
        <p:spPr>
          <a:xfrm>
            <a:off x="0" y="0"/>
            <a:ext cx="2096700" cy="10287000"/>
          </a:xfrm>
          <a:prstGeom prst="rect">
            <a:avLst/>
          </a:prstGeom>
          <a:solidFill>
            <a:srgbClr val="EDF0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87"/>
          <p:cNvSpPr/>
          <p:nvPr/>
        </p:nvSpPr>
        <p:spPr>
          <a:xfrm>
            <a:off x="3278275" y="1472100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Spread the word around Dementia Individuals</a:t>
            </a:r>
            <a:endParaRPr sz="2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51" name="Google Shape;1251;p87"/>
          <p:cNvSpPr/>
          <p:nvPr/>
        </p:nvSpPr>
        <p:spPr>
          <a:xfrm>
            <a:off x="3278275" y="6474575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Sponsor content creators with the same </a:t>
            </a:r>
            <a:r>
              <a:rPr lang="en-US" sz="2400">
                <a:latin typeface="Inter SemiBold"/>
                <a:ea typeface="Inter SemiBold"/>
                <a:cs typeface="Inter SemiBold"/>
                <a:sym typeface="Inter SemiBold"/>
              </a:rPr>
              <a:t>disability</a:t>
            </a:r>
            <a:endParaRPr sz="2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52" name="Google Shape;1252;p87"/>
          <p:cNvSpPr/>
          <p:nvPr/>
        </p:nvSpPr>
        <p:spPr>
          <a:xfrm>
            <a:off x="12408000" y="6474575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Provide ongoing support</a:t>
            </a:r>
            <a:endParaRPr/>
          </a:p>
        </p:txBody>
      </p:sp>
      <p:sp>
        <p:nvSpPr>
          <p:cNvPr id="1253" name="Google Shape;1253;p87"/>
          <p:cNvSpPr/>
          <p:nvPr/>
        </p:nvSpPr>
        <p:spPr>
          <a:xfrm>
            <a:off x="12408000" y="1472100"/>
            <a:ext cx="3494400" cy="19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Obtain regulatory approval</a:t>
            </a:r>
            <a:endParaRPr/>
          </a:p>
        </p:txBody>
      </p:sp>
      <p:sp>
        <p:nvSpPr>
          <p:cNvPr id="1254" name="Google Shape;1254;p87"/>
          <p:cNvSpPr txBox="1"/>
          <p:nvPr/>
        </p:nvSpPr>
        <p:spPr>
          <a:xfrm>
            <a:off x="4572000" y="4433375"/>
            <a:ext cx="11330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COMMERCIALIZATION</a:t>
            </a:r>
            <a:endParaRPr/>
          </a:p>
        </p:txBody>
      </p:sp>
      <p:sp>
        <p:nvSpPr>
          <p:cNvPr id="1255" name="Google Shape;1255;p87"/>
          <p:cNvSpPr/>
          <p:nvPr/>
        </p:nvSpPr>
        <p:spPr>
          <a:xfrm flipH="1">
            <a:off x="0" y="0"/>
            <a:ext cx="197400" cy="1028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7"/>
          <p:cNvGrpSpPr/>
          <p:nvPr/>
        </p:nvGrpSpPr>
        <p:grpSpPr>
          <a:xfrm>
            <a:off x="197400" y="-50"/>
            <a:ext cx="3627791" cy="10287066"/>
            <a:chOff x="-142761" y="-68753"/>
            <a:chExt cx="955461" cy="2709333"/>
          </a:xfrm>
        </p:grpSpPr>
        <p:sp>
          <p:nvSpPr>
            <p:cNvPr id="1257" name="Google Shape;1257;p87"/>
            <p:cNvSpPr/>
            <p:nvPr/>
          </p:nvSpPr>
          <p:spPr>
            <a:xfrm>
              <a:off x="-142761" y="-68753"/>
              <a:ext cx="500214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258" name="Google Shape;1258;p8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9" name="Google Shape;12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9" y="952557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88"/>
          <p:cNvSpPr/>
          <p:nvPr/>
        </p:nvSpPr>
        <p:spPr>
          <a:xfrm>
            <a:off x="189000" y="813"/>
            <a:ext cx="18098991" cy="10287073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265" name="Google Shape;1265;p88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095162" y="-1961188"/>
            <a:ext cx="3231650" cy="715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88"/>
          <p:cNvSpPr/>
          <p:nvPr/>
        </p:nvSpPr>
        <p:spPr>
          <a:xfrm>
            <a:off x="0" y="0"/>
            <a:ext cx="402877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267" name="Google Shape;1267;p88"/>
          <p:cNvSpPr txBox="1"/>
          <p:nvPr/>
        </p:nvSpPr>
        <p:spPr>
          <a:xfrm>
            <a:off x="3070850" y="474750"/>
            <a:ext cx="14962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Budget for overall system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8" name="Google Shape;126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075" y="1813950"/>
            <a:ext cx="7000725" cy="68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180900"/>
            <a:ext cx="12659050" cy="10467899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5" name="Google Shape;127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80900"/>
            <a:ext cx="2950325" cy="10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89"/>
          <p:cNvSpPr txBox="1"/>
          <p:nvPr/>
        </p:nvSpPr>
        <p:spPr>
          <a:xfrm>
            <a:off x="2294225" y="3774350"/>
            <a:ext cx="864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latin typeface="Inter"/>
                <a:ea typeface="Inter"/>
                <a:cs typeface="Inter"/>
                <a:sym typeface="Inter"/>
              </a:rPr>
              <a:t>Demo Time</a:t>
            </a:r>
            <a:endParaRPr b="1" sz="96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1648975" y="8591000"/>
            <a:ext cx="544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278" name="Google Shape;127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89"/>
          <p:cNvSpPr/>
          <p:nvPr/>
        </p:nvSpPr>
        <p:spPr>
          <a:xfrm>
            <a:off x="13065150" y="2760675"/>
            <a:ext cx="4914300" cy="473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8765" y="3022750"/>
            <a:ext cx="4699510" cy="4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0"/>
          <p:cNvSpPr/>
          <p:nvPr/>
        </p:nvSpPr>
        <p:spPr>
          <a:xfrm>
            <a:off x="192014" y="2910950"/>
            <a:ext cx="18098991" cy="3603797"/>
          </a:xfrm>
          <a:custGeom>
            <a:rect b="b" l="l" r="r" t="t"/>
            <a:pathLst>
              <a:path extrusionOk="0" h="948992" w="4766028">
                <a:moveTo>
                  <a:pt x="0" y="0"/>
                </a:moveTo>
                <a:lnTo>
                  <a:pt x="4766028" y="0"/>
                </a:lnTo>
                <a:lnTo>
                  <a:pt x="4766028" y="948992"/>
                </a:lnTo>
                <a:lnTo>
                  <a:pt x="0" y="948992"/>
                </a:lnTo>
                <a:close/>
              </a:path>
            </a:pathLst>
          </a:custGeom>
          <a:solidFill>
            <a:srgbClr val="C6AD5F"/>
          </a:solidFill>
          <a:ln>
            <a:noFill/>
          </a:ln>
        </p:spPr>
      </p:sp>
      <p:pic>
        <p:nvPicPr>
          <p:cNvPr id="1286" name="Google Shape;1286;p90"/>
          <p:cNvPicPr preferRelativeResize="0"/>
          <p:nvPr/>
        </p:nvPicPr>
        <p:blipFill rotWithShape="1">
          <a:blip r:embed="rId3">
            <a:alphaModFix amt="27000"/>
          </a:blip>
          <a:srcRect b="0" l="0" r="24494" t="0"/>
          <a:stretch/>
        </p:blipFill>
        <p:spPr>
          <a:xfrm rot="5400000">
            <a:off x="13984250" y="2209350"/>
            <a:ext cx="3231650" cy="50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90"/>
          <p:cNvSpPr/>
          <p:nvPr/>
        </p:nvSpPr>
        <p:spPr>
          <a:xfrm>
            <a:off x="0" y="0"/>
            <a:ext cx="192021" cy="10288692"/>
          </a:xfrm>
          <a:custGeom>
            <a:rect b="b" l="l" r="r" t="t"/>
            <a:pathLst>
              <a:path extrusionOk="0" h="2709333" w="50565">
                <a:moveTo>
                  <a:pt x="0" y="0"/>
                </a:moveTo>
                <a:lnTo>
                  <a:pt x="50565" y="0"/>
                </a:lnTo>
                <a:lnTo>
                  <a:pt x="5056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070707"/>
          </a:solidFill>
          <a:ln>
            <a:noFill/>
          </a:ln>
        </p:spPr>
      </p:sp>
      <p:sp>
        <p:nvSpPr>
          <p:cNvPr id="1288" name="Google Shape;1288;p90"/>
          <p:cNvSpPr txBox="1"/>
          <p:nvPr/>
        </p:nvSpPr>
        <p:spPr>
          <a:xfrm>
            <a:off x="6224875" y="4043250"/>
            <a:ext cx="653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latin typeface="Inter"/>
                <a:ea typeface="Inter"/>
                <a:cs typeface="Inter"/>
                <a:sym typeface="Inter"/>
              </a:rPr>
              <a:t>THANK YOU!</a:t>
            </a:r>
            <a:endParaRPr b="1" sz="7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9" name="Google Shape;12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 amt="8000"/>
          </a:blip>
          <a:srcRect b="28681" l="0" r="0" t="-107604"/>
          <a:stretch/>
        </p:blipFill>
        <p:spPr>
          <a:xfrm rot="5400000">
            <a:off x="4761046" y="-3449199"/>
            <a:ext cx="15176326" cy="183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0"/>
          <p:cNvGrpSpPr/>
          <p:nvPr/>
        </p:nvGrpSpPr>
        <p:grpSpPr>
          <a:xfrm>
            <a:off x="0" y="-144662"/>
            <a:ext cx="3085741" cy="10431728"/>
            <a:chOff x="0" y="-38100"/>
            <a:chExt cx="812700" cy="2747433"/>
          </a:xfrm>
        </p:grpSpPr>
        <p:sp>
          <p:nvSpPr>
            <p:cNvPr id="195" name="Google Shape;195;p20"/>
            <p:cNvSpPr/>
            <p:nvPr/>
          </p:nvSpPr>
          <p:spPr>
            <a:xfrm>
              <a:off x="0" y="0"/>
              <a:ext cx="50565" cy="2709333"/>
            </a:xfrm>
            <a:custGeom>
              <a:rect b="b" l="l" r="r" t="t"/>
              <a:pathLst>
                <a:path extrusionOk="0" h="2709333" w="50565">
                  <a:moveTo>
                    <a:pt x="0" y="0"/>
                  </a:moveTo>
                  <a:lnTo>
                    <a:pt x="50565" y="0"/>
                  </a:lnTo>
                  <a:lnTo>
                    <a:pt x="505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AD5F"/>
            </a:solidFill>
            <a:ln>
              <a:noFill/>
            </a:ln>
          </p:spPr>
        </p:sp>
        <p:sp>
          <p:nvSpPr>
            <p:cNvPr id="196" name="Google Shape;196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0"/>
          <p:cNvSpPr txBox="1"/>
          <p:nvPr/>
        </p:nvSpPr>
        <p:spPr>
          <a:xfrm>
            <a:off x="1390157" y="2328037"/>
            <a:ext cx="1526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4" y="942722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9150" y="781175"/>
            <a:ext cx="8016124" cy="83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871650" y="2434025"/>
            <a:ext cx="8288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C6AD5F"/>
                </a:solidFill>
                <a:latin typeface="Inter"/>
                <a:ea typeface="Inter"/>
                <a:cs typeface="Inter"/>
                <a:sym typeface="Inter"/>
              </a:rPr>
              <a:t>Overall System Diagram</a:t>
            </a:r>
            <a:endParaRPr b="1" sz="9600">
              <a:solidFill>
                <a:srgbClr val="C6AD5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74" y="9229875"/>
            <a:ext cx="3295825" cy="7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700" y="560025"/>
            <a:ext cx="10637474" cy="83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C8BB611-3B43-428B-BF1E-DEBAC7220908}"/>
</file>

<file path=customXml/itemProps2.xml><?xml version="1.0" encoding="utf-8"?>
<ds:datastoreItem xmlns:ds="http://schemas.openxmlformats.org/officeDocument/2006/customXml" ds:itemID="{416B0489-624B-4BE2-8F8A-F3FBAF2BE3FB}"/>
</file>

<file path=customXml/itemProps3.xml><?xml version="1.0" encoding="utf-8"?>
<ds:datastoreItem xmlns:ds="http://schemas.openxmlformats.org/officeDocument/2006/customXml" ds:itemID="{0F362002-702E-4AD4-9B50-B8932E723ED7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